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9" r:id="rId3"/>
    <p:sldId id="288" r:id="rId4"/>
    <p:sldId id="287" r:id="rId5"/>
    <p:sldId id="277" r:id="rId6"/>
    <p:sldId id="289" r:id="rId7"/>
    <p:sldId id="279" r:id="rId8"/>
    <p:sldId id="290" r:id="rId9"/>
    <p:sldId id="293" r:id="rId10"/>
    <p:sldId id="280" r:id="rId11"/>
    <p:sldId id="292" r:id="rId12"/>
    <p:sldId id="278" r:id="rId13"/>
    <p:sldId id="294" r:id="rId14"/>
    <p:sldId id="295" r:id="rId15"/>
    <p:sldId id="296" r:id="rId16"/>
    <p:sldId id="298" r:id="rId17"/>
    <p:sldId id="297" r:id="rId18"/>
    <p:sldId id="281" r:id="rId19"/>
    <p:sldId id="300" r:id="rId20"/>
    <p:sldId id="301" r:id="rId21"/>
    <p:sldId id="299" r:id="rId22"/>
    <p:sldId id="282" r:id="rId23"/>
    <p:sldId id="283" r:id="rId24"/>
    <p:sldId id="284" r:id="rId25"/>
    <p:sldId id="285" r:id="rId26"/>
    <p:sldId id="291" r:id="rId27"/>
    <p:sldId id="286" r:id="rId28"/>
    <p:sldId id="261" r:id="rId2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1" autoAdjust="0"/>
    <p:restoredTop sz="90131" autoAdjust="0"/>
  </p:normalViewPr>
  <p:slideViewPr>
    <p:cSldViewPr>
      <p:cViewPr varScale="1">
        <p:scale>
          <a:sx n="79" d="100"/>
          <a:sy n="79" d="100"/>
        </p:scale>
        <p:origin x="124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86"/>
    </p:cViewPr>
  </p:sorterViewPr>
  <p:notesViewPr>
    <p:cSldViewPr>
      <p:cViewPr>
        <p:scale>
          <a:sx n="125" d="100"/>
          <a:sy n="125" d="100"/>
        </p:scale>
        <p:origin x="1512" y="-19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16/12/2015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20517346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883121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118657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23722422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a:p>
        </p:txBody>
      </p:sp>
    </p:spTree>
    <p:extLst>
      <p:ext uri="{BB962C8B-B14F-4D97-AF65-F5344CB8AC3E}">
        <p14:creationId xmlns:p14="http://schemas.microsoft.com/office/powerpoint/2010/main" val="38599146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Tree>
    <p:extLst>
      <p:ext uri="{BB962C8B-B14F-4D97-AF65-F5344CB8AC3E}">
        <p14:creationId xmlns:p14="http://schemas.microsoft.com/office/powerpoint/2010/main" val="2076595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a:p>
        </p:txBody>
      </p:sp>
    </p:spTree>
    <p:extLst>
      <p:ext uri="{BB962C8B-B14F-4D97-AF65-F5344CB8AC3E}">
        <p14:creationId xmlns:p14="http://schemas.microsoft.com/office/powerpoint/2010/main" val="385422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a:p>
        </p:txBody>
      </p:sp>
    </p:spTree>
    <p:extLst>
      <p:ext uri="{BB962C8B-B14F-4D97-AF65-F5344CB8AC3E}">
        <p14:creationId xmlns:p14="http://schemas.microsoft.com/office/powerpoint/2010/main" val="25450477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21</a:t>
            </a:fld>
            <a:endParaRPr lang="ar-KW"/>
          </a:p>
        </p:txBody>
      </p:sp>
    </p:spTree>
    <p:extLst>
      <p:ext uri="{BB962C8B-B14F-4D97-AF65-F5344CB8AC3E}">
        <p14:creationId xmlns:p14="http://schemas.microsoft.com/office/powerpoint/2010/main" val="40044475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26</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27</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318682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16/12/2015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16/12/2015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16/12/2015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16/12/2015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16/12/2015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16/12/2015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16/12/2015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16/12/2015</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pic>
        <p:nvPicPr>
          <p:cNvPr id="6" name="Picture 5" descr="Picture 3.png"/>
          <p:cNvPicPr>
            <a:picLocks noChangeAspect="1"/>
          </p:cNvPicPr>
          <p:nvPr/>
        </p:nvPicPr>
        <p:blipFill rotWithShape="1">
          <a:blip r:embed="rId3" cstate="print"/>
          <a:srcRect r="75690"/>
          <a:stretch/>
        </p:blipFill>
        <p:spPr>
          <a:xfrm>
            <a:off x="3" y="0"/>
            <a:ext cx="2222937" cy="6858000"/>
          </a:xfrm>
          <a:prstGeom prst="rect">
            <a:avLst/>
          </a:prstGeom>
          <a:ln w="28575">
            <a:noFill/>
          </a:ln>
        </p:spPr>
      </p:pic>
      <p:sp>
        <p:nvSpPr>
          <p:cNvPr id="3" name="Subtitle 2"/>
          <p:cNvSpPr>
            <a:spLocks noGrp="1"/>
          </p:cNvSpPr>
          <p:nvPr>
            <p:ph type="subTitle" idx="1"/>
          </p:nvPr>
        </p:nvSpPr>
        <p:spPr>
          <a:xfrm>
            <a:off x="1843608" y="2276872"/>
            <a:ext cx="6400800" cy="2616696"/>
          </a:xfrm>
        </p:spPr>
        <p:txBody>
          <a:bodyPr>
            <a:normAutofit/>
          </a:bodyPr>
          <a:lstStyle/>
          <a:p>
            <a:r>
              <a:rPr lang="ar-KW" sz="4400" b="1" dirty="0" smtClean="0">
                <a:solidFill>
                  <a:srgbClr val="1F497D"/>
                </a:solidFill>
                <a:cs typeface="Times New Roman"/>
              </a:rPr>
              <a:t>أنظمة وقواعد إدراج الشركات المساهمة وإدراج الأوراق المالية</a:t>
            </a:r>
            <a:endParaRPr lang="ar-KW" sz="4000" b="1" dirty="0">
              <a:solidFill>
                <a:srgbClr val="1F497D"/>
              </a:solidFill>
              <a:cs typeface="Times New Roman"/>
            </a:endParaRPr>
          </a:p>
          <a:p>
            <a:r>
              <a:rPr lang="ar-KW" sz="3600" b="1" dirty="0" smtClean="0">
                <a:solidFill>
                  <a:srgbClr val="1F497D"/>
                </a:solidFill>
                <a:cs typeface="Times New Roman"/>
              </a:rPr>
              <a:t>إدارة تنظيم الأسواق</a:t>
            </a:r>
          </a:p>
          <a:p>
            <a:pPr rtl="1"/>
            <a:r>
              <a:rPr lang="ar-KW" sz="2800" b="1" dirty="0" smtClean="0">
                <a:solidFill>
                  <a:srgbClr val="1F497D"/>
                </a:solidFill>
                <a:cs typeface="Times New Roman"/>
              </a:rPr>
              <a:t> التاريخ </a:t>
            </a:r>
            <a:r>
              <a:rPr lang="ar-KW" sz="2800" b="1" dirty="0" smtClean="0">
                <a:solidFill>
                  <a:schemeClr val="tx2"/>
                </a:solidFill>
                <a:cs typeface="Times New Roman"/>
              </a:rPr>
              <a:t>16</a:t>
            </a:r>
            <a:r>
              <a:rPr lang="ar-KW" sz="2800" b="1" dirty="0" smtClean="0">
                <a:solidFill>
                  <a:srgbClr val="1F497D"/>
                </a:solidFill>
                <a:cs typeface="Times New Roman"/>
              </a:rPr>
              <a:t>/12/2015</a:t>
            </a:r>
          </a:p>
        </p:txBody>
      </p:sp>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إدراج أسهم شركات المساهمة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53958"/>
          </a:xfrm>
        </p:spPr>
        <p:txBody>
          <a:bodyPr>
            <a:normAutofit/>
          </a:bodyPr>
          <a:lstStyle/>
          <a:p>
            <a:pPr lvl="0"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الفصل الثاني</a:t>
            </a:r>
            <a:r>
              <a:rPr lang="ar-KW" sz="2000" dirty="0" smtClean="0">
                <a:solidFill>
                  <a:schemeClr val="tx2"/>
                </a:solidFill>
                <a:latin typeface="Calibri" pitchFamily="34" charset="0"/>
                <a:cs typeface="mohammad bold art 1" pitchFamily="2" charset="-78"/>
              </a:rPr>
              <a:t>: </a:t>
            </a:r>
            <a:r>
              <a:rPr lang="ar-KW" sz="2000" dirty="0">
                <a:solidFill>
                  <a:srgbClr val="1F497D"/>
                </a:solidFill>
                <a:latin typeface="Calibri" pitchFamily="34" charset="0"/>
                <a:cs typeface="mohammad bold art 1" pitchFamily="2" charset="-78"/>
              </a:rPr>
              <a:t>إدراج أسهم </a:t>
            </a:r>
            <a:r>
              <a:rPr lang="ar-KW" sz="2000">
                <a:solidFill>
                  <a:srgbClr val="1F497D"/>
                </a:solidFill>
                <a:latin typeface="Calibri" pitchFamily="34" charset="0"/>
                <a:cs typeface="mohammad bold art 1" pitchFamily="2" charset="-78"/>
              </a:rPr>
              <a:t>شركات </a:t>
            </a:r>
            <a:r>
              <a:rPr lang="ar-KW" sz="2000" smtClean="0">
                <a:solidFill>
                  <a:srgbClr val="1F497D"/>
                </a:solidFill>
                <a:latin typeface="Calibri" pitchFamily="34" charset="0"/>
                <a:cs typeface="mohammad bold art 1" pitchFamily="2" charset="-78"/>
              </a:rPr>
              <a:t>المساهمة</a:t>
            </a:r>
            <a:r>
              <a:rPr lang="ar-KW" sz="2000" dirty="0">
                <a:solidFill>
                  <a:srgbClr val="1F497D"/>
                </a:solidFill>
                <a:latin typeface="Calibri" pitchFamily="34" charset="0"/>
                <a:cs typeface="mohammad bold art 1" pitchFamily="2" charset="-78"/>
              </a:rPr>
              <a:t>.</a:t>
            </a:r>
          </a:p>
          <a:p>
            <a:pPr marL="0" indent="0" algn="r" rtl="1" fontAlgn="base">
              <a:spcBef>
                <a:spcPct val="0"/>
              </a:spcBef>
              <a:spcAft>
                <a:spcPts val="600"/>
              </a:spcAft>
              <a:buNone/>
            </a:pPr>
            <a:r>
              <a:rPr lang="ar-KW" sz="2000" dirty="0" smtClean="0">
                <a:solidFill>
                  <a:schemeClr val="tx2"/>
                </a:solidFill>
                <a:latin typeface="Calibri" pitchFamily="34" charset="0"/>
                <a:cs typeface="mohammad bold art 1" pitchFamily="2" charset="-78"/>
              </a:rPr>
              <a:t>أبرز ما تم إضافته على القرار رقم 23 لسنة 2014.</a:t>
            </a:r>
          </a:p>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2330782422"/>
              </p:ext>
            </p:extLst>
          </p:nvPr>
        </p:nvGraphicFramePr>
        <p:xfrm>
          <a:off x="533400" y="2710976"/>
          <a:ext cx="8001002" cy="2953904"/>
        </p:xfrm>
        <a:graphic>
          <a:graphicData uri="http://schemas.openxmlformats.org/drawingml/2006/table">
            <a:tbl>
              <a:tblPr rtl="1" firstRow="1" bandRow="1">
                <a:tableStyleId>{5C22544A-7EE6-4342-B048-85BDC9FD1C3A}</a:tableStyleId>
              </a:tblPr>
              <a:tblGrid>
                <a:gridCol w="1680724"/>
                <a:gridCol w="6320278"/>
              </a:tblGrid>
              <a:tr h="495840">
                <a:tc>
                  <a:txBody>
                    <a:bodyPr/>
                    <a:lstStyle/>
                    <a:p>
                      <a:pPr algn="ctr" rtl="1"/>
                      <a:r>
                        <a:rPr lang="ar-KW" b="0" dirty="0" smtClean="0">
                          <a:cs typeface="mohammad bold art 1" pitchFamily="2" charset="-78"/>
                        </a:rPr>
                        <a:t>رقم المادة</a:t>
                      </a:r>
                      <a:endParaRPr lang="ar-KW" b="0" dirty="0">
                        <a:cs typeface="mohammad bold art 1" pitchFamily="2" charset="-78"/>
                      </a:endParaRPr>
                    </a:p>
                  </a:txBody>
                  <a:tcPr/>
                </a:tc>
                <a:tc>
                  <a:txBody>
                    <a:bodyPr/>
                    <a:lstStyle/>
                    <a:p>
                      <a:pPr algn="ctr" rtl="1"/>
                      <a:r>
                        <a:rPr lang="ar-KW" b="0" dirty="0" smtClean="0">
                          <a:cs typeface="mohammad bold art 1" pitchFamily="2" charset="-78"/>
                        </a:rPr>
                        <a:t>النص</a:t>
                      </a:r>
                      <a:endParaRPr lang="ar-KW" b="0" dirty="0">
                        <a:cs typeface="mohammad bold art 1" pitchFamily="2" charset="-78"/>
                      </a:endParaRPr>
                    </a:p>
                  </a:txBody>
                  <a:tcPr/>
                </a:tc>
              </a:tr>
              <a:tr h="800304">
                <a:tc>
                  <a:txBody>
                    <a:bodyPr/>
                    <a:lstStyle/>
                    <a:p>
                      <a:pPr algn="ctr" rtl="0"/>
                      <a:r>
                        <a:rPr lang="ar-KW" sz="1500" dirty="0" smtClean="0">
                          <a:solidFill>
                            <a:schemeClr val="tx2"/>
                          </a:solidFill>
                          <a:cs typeface="mohammad bold art 1" pitchFamily="2" charset="-78"/>
                        </a:rPr>
                        <a:t>2-1-4</a:t>
                      </a:r>
                      <a:endParaRPr lang="ar-KW" sz="1500" dirty="0">
                        <a:solidFill>
                          <a:schemeClr val="tx2"/>
                        </a:solidFill>
                        <a:cs typeface="mohammad bold art 1" pitchFamily="2" charset="-78"/>
                      </a:endParaRPr>
                    </a:p>
                  </a:txBody>
                  <a:tcPr/>
                </a:tc>
                <a:tc>
                  <a:txBody>
                    <a:bodyPr/>
                    <a:lstStyle/>
                    <a:p>
                      <a:pPr algn="r" rtl="0"/>
                      <a:r>
                        <a:rPr lang="ar-KW" sz="1500" dirty="0" smtClean="0">
                          <a:solidFill>
                            <a:schemeClr val="tx2"/>
                          </a:solidFill>
                          <a:cs typeface="mohammad bold art 1" pitchFamily="2" charset="-78"/>
                        </a:rPr>
                        <a:t>6.تقرير تفصيلي بأصول الشركة من مراقب حساباتها يفيد بأن تلك الأصول قد تم</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تقييمها وفقاً للقواعد والمعايير المتعارف عليها، ويجوز للهيئة طلب نسخة من هذه</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التقييمات.</a:t>
                      </a:r>
                      <a:endParaRPr lang="ar-KW" sz="1500" dirty="0">
                        <a:solidFill>
                          <a:schemeClr val="tx2"/>
                        </a:solidFill>
                        <a:cs typeface="mohammad bold art 1" pitchFamily="2" charset="-78"/>
                      </a:endParaRPr>
                    </a:p>
                  </a:txBody>
                  <a:tcPr/>
                </a:tc>
              </a:tr>
              <a:tr h="880520">
                <a:tc>
                  <a:txBody>
                    <a:bodyPr/>
                    <a:lstStyle/>
                    <a:p>
                      <a:pPr algn="ctr" rtl="0"/>
                      <a:r>
                        <a:rPr lang="ar-KW" sz="1500" dirty="0" smtClean="0">
                          <a:solidFill>
                            <a:schemeClr val="tx2"/>
                          </a:solidFill>
                          <a:cs typeface="mohammad bold art 1" pitchFamily="2" charset="-78"/>
                        </a:rPr>
                        <a:t>2-3-1</a:t>
                      </a:r>
                      <a:endParaRPr lang="ar-KW" sz="1500" dirty="0">
                        <a:solidFill>
                          <a:schemeClr val="tx2"/>
                        </a:solidFill>
                        <a:cs typeface="mohammad bold art 1" pitchFamily="2" charset="-78"/>
                      </a:endParaRPr>
                    </a:p>
                  </a:txBody>
                  <a:tcPr/>
                </a:tc>
                <a:tc>
                  <a:txBody>
                    <a:bodyPr/>
                    <a:lstStyle/>
                    <a:p>
                      <a:pPr algn="r" rtl="0"/>
                      <a:r>
                        <a:rPr lang="ar-KW" sz="1500" dirty="0" smtClean="0">
                          <a:solidFill>
                            <a:schemeClr val="tx2"/>
                          </a:solidFill>
                          <a:cs typeface="mohammad bold art 1" pitchFamily="2" charset="-78"/>
                        </a:rPr>
                        <a:t>يجوز لشركات المساهمة العامة أن تتقدم بطلب لإدراج أسهمها في السوق الموازي بشرط</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استيفاء المتطلبات المنصوص عليها في المادة ) 2- 1( من هذا الكتاب وبشرط ألا يقل</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رأس المال عن 3,000,000 دينار كويتي.</a:t>
                      </a:r>
                      <a:endParaRPr lang="ar-KW" sz="1500" dirty="0">
                        <a:solidFill>
                          <a:schemeClr val="tx2"/>
                        </a:solidFill>
                        <a:cs typeface="mohammad bold art 1" pitchFamily="2" charset="-78"/>
                      </a:endParaRPr>
                    </a:p>
                  </a:txBody>
                  <a:tcPr/>
                </a:tc>
              </a:tr>
              <a:tr h="619625">
                <a:tc>
                  <a:txBody>
                    <a:bodyPr/>
                    <a:lstStyle/>
                    <a:p>
                      <a:pPr algn="ctr"/>
                      <a:r>
                        <a:rPr lang="en-US" sz="1500" kern="1200" dirty="0" smtClean="0">
                          <a:solidFill>
                            <a:schemeClr val="tx2"/>
                          </a:solidFill>
                          <a:latin typeface="+mn-lt"/>
                          <a:ea typeface="+mn-ea"/>
                          <a:cs typeface="mohammad bold art 1" pitchFamily="2" charset="-78"/>
                        </a:rPr>
                        <a:t>1-5-2</a:t>
                      </a:r>
                      <a:endParaRPr lang="en-US" sz="1500" kern="1200" dirty="0">
                        <a:solidFill>
                          <a:schemeClr val="tx2"/>
                        </a:solidFill>
                        <a:latin typeface="+mn-lt"/>
                        <a:ea typeface="+mn-ea"/>
                        <a:cs typeface="mohammad bold art 1" pitchFamily="2" charset="-78"/>
                      </a:endParaRPr>
                    </a:p>
                  </a:txBody>
                  <a:tcPr/>
                </a:tc>
                <a:tc>
                  <a:txBody>
                    <a:bodyPr/>
                    <a:lstStyle/>
                    <a:p>
                      <a:pPr marL="0" algn="r" defTabSz="914400" rtl="0" eaLnBrk="1" latinLnBrk="0" hangingPunct="1"/>
                      <a:r>
                        <a:rPr lang="ar-KW" sz="1500" kern="1200" dirty="0" smtClean="0">
                          <a:solidFill>
                            <a:schemeClr val="tx2"/>
                          </a:solidFill>
                          <a:latin typeface="+mn-lt"/>
                          <a:ea typeface="+mn-ea"/>
                          <a:cs typeface="mohammad bold art 1" pitchFamily="2" charset="-78"/>
                        </a:rPr>
                        <a:t>8.أن تكون الشركة قد حققت ربحاً صافياً في آخر سنتين ماليتين على الأقل، </a:t>
                      </a:r>
                      <a:endParaRPr lang="en-GB" sz="1500" kern="1200" dirty="0" smtClean="0">
                        <a:solidFill>
                          <a:schemeClr val="tx2"/>
                        </a:solidFill>
                        <a:latin typeface="+mn-lt"/>
                        <a:ea typeface="+mn-ea"/>
                        <a:cs typeface="mohammad bold art 1" pitchFamily="2" charset="-7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ar-KW" sz="1500" b="0" i="0" u="none" strike="noStrike" kern="1200" cap="none" spc="0" normalizeH="0" baseline="0" noProof="0" dirty="0" smtClean="0">
                          <a:ln>
                            <a:noFill/>
                          </a:ln>
                          <a:solidFill>
                            <a:srgbClr val="1F497D"/>
                          </a:solidFill>
                          <a:effectLst/>
                          <a:uLnTx/>
                          <a:uFillTx/>
                          <a:latin typeface="+mn-lt"/>
                          <a:ea typeface="+mn-ea"/>
                          <a:cs typeface="mohammad bold art 1" pitchFamily="2" charset="-78"/>
                        </a:rPr>
                        <a:t>وألا يقل صافي ربح أي من السنتين عن 5 % من رأس المال المدفوع.</a:t>
                      </a:r>
                    </a:p>
                    <a:p>
                      <a:pPr marL="0" algn="r" defTabSz="914400" rtl="0" eaLnBrk="1" latinLnBrk="0" hangingPunct="1"/>
                      <a:r>
                        <a:rPr lang="ar-KW" sz="1500" kern="1200" dirty="0" smtClean="0">
                          <a:solidFill>
                            <a:schemeClr val="tx2"/>
                          </a:solidFill>
                          <a:latin typeface="+mn-lt"/>
                          <a:ea typeface="+mn-ea"/>
                          <a:cs typeface="mohammad bold art 1" pitchFamily="2" charset="-78"/>
                        </a:rPr>
                        <a:t>(الشركات غير الكويتية)</a:t>
                      </a:r>
                      <a:endParaRPr lang="en-GB" sz="1500" kern="1200" dirty="0" smtClean="0">
                        <a:solidFill>
                          <a:schemeClr val="tx2"/>
                        </a:solidFill>
                        <a:latin typeface="+mn-lt"/>
                        <a:ea typeface="+mn-ea"/>
                        <a:cs typeface="mohammad bold art 1" pitchFamily="2" charset="-78"/>
                      </a:endParaRPr>
                    </a:p>
                  </a:txBody>
                  <a:tcPr/>
                </a:tc>
              </a:tr>
            </a:tbl>
          </a:graphicData>
        </a:graphic>
      </p:graphicFrame>
    </p:spTree>
    <p:extLst>
      <p:ext uri="{BB962C8B-B14F-4D97-AF65-F5344CB8AC3E}">
        <p14:creationId xmlns:p14="http://schemas.microsoft.com/office/powerpoint/2010/main" val="37386640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إدراج أسهم شركات المساهمة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53958"/>
          </a:xfrm>
        </p:spPr>
        <p:txBody>
          <a:bodyPr>
            <a:normAutofit/>
          </a:bodyPr>
          <a:lstStyle/>
          <a:p>
            <a:pPr marL="0" indent="0" algn="r" rtl="1" fontAlgn="base">
              <a:spcBef>
                <a:spcPct val="0"/>
              </a:spcBef>
              <a:spcAft>
                <a:spcPts val="600"/>
              </a:spcAft>
              <a:buNone/>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1332860664"/>
              </p:ext>
            </p:extLst>
          </p:nvPr>
        </p:nvGraphicFramePr>
        <p:xfrm>
          <a:off x="563004" y="1844824"/>
          <a:ext cx="8001002" cy="2416080"/>
        </p:xfrm>
        <a:graphic>
          <a:graphicData uri="http://schemas.openxmlformats.org/drawingml/2006/table">
            <a:tbl>
              <a:tblPr rtl="1" firstRow="1" bandRow="1">
                <a:tableStyleId>{5C22544A-7EE6-4342-B048-85BDC9FD1C3A}</a:tableStyleId>
              </a:tblPr>
              <a:tblGrid>
                <a:gridCol w="1680724"/>
                <a:gridCol w="6320278"/>
              </a:tblGrid>
              <a:tr h="495840">
                <a:tc>
                  <a:txBody>
                    <a:bodyPr/>
                    <a:lstStyle/>
                    <a:p>
                      <a:pPr algn="ctr" rtl="1"/>
                      <a:r>
                        <a:rPr lang="ar-KW" b="0" dirty="0" smtClean="0">
                          <a:cs typeface="mohammad bold art 1" pitchFamily="2" charset="-78"/>
                        </a:rPr>
                        <a:t>رقم المادة</a:t>
                      </a:r>
                      <a:endParaRPr lang="ar-KW" b="0" dirty="0">
                        <a:cs typeface="mohammad bold art 1" pitchFamily="2" charset="-78"/>
                      </a:endParaRPr>
                    </a:p>
                  </a:txBody>
                  <a:tcPr/>
                </a:tc>
                <a:tc>
                  <a:txBody>
                    <a:bodyPr/>
                    <a:lstStyle/>
                    <a:p>
                      <a:pPr algn="ctr" rtl="1"/>
                      <a:r>
                        <a:rPr lang="ar-KW" b="0" dirty="0" smtClean="0">
                          <a:cs typeface="mohammad bold art 1" pitchFamily="2" charset="-78"/>
                        </a:rPr>
                        <a:t>النص</a:t>
                      </a:r>
                      <a:endParaRPr lang="ar-KW" b="0" dirty="0">
                        <a:cs typeface="mohammad bold art 1" pitchFamily="2" charset="-78"/>
                      </a:endParaRPr>
                    </a:p>
                  </a:txBody>
                  <a:tcPr/>
                </a:tc>
              </a:tr>
              <a:tr h="800304">
                <a:tc>
                  <a:txBody>
                    <a:bodyPr/>
                    <a:lstStyle/>
                    <a:p>
                      <a:pPr algn="ctr" rtl="0"/>
                      <a:r>
                        <a:rPr lang="en-US" sz="1500" dirty="0" smtClean="0">
                          <a:solidFill>
                            <a:schemeClr val="tx2"/>
                          </a:solidFill>
                          <a:cs typeface="mohammad bold art 1" pitchFamily="2" charset="-78"/>
                        </a:rPr>
                        <a:t>2-8-2</a:t>
                      </a:r>
                      <a:endParaRPr lang="ar-KW" sz="1500" dirty="0">
                        <a:solidFill>
                          <a:schemeClr val="tx2"/>
                        </a:solidFill>
                        <a:cs typeface="mohammad bold art 1" pitchFamily="2" charset="-78"/>
                      </a:endParaRPr>
                    </a:p>
                  </a:txBody>
                  <a:tcPr/>
                </a:tc>
                <a:tc>
                  <a:txBody>
                    <a:bodyPr/>
                    <a:lstStyle/>
                    <a:p>
                      <a:pPr algn="r" rtl="0"/>
                      <a:r>
                        <a:rPr lang="ar-KW" sz="1500" dirty="0" smtClean="0">
                          <a:solidFill>
                            <a:schemeClr val="tx2"/>
                          </a:solidFill>
                          <a:cs typeface="mohammad bold art 1" pitchFamily="2" charset="-78"/>
                        </a:rPr>
                        <a:t>يلتزم مجلس إدارة الشركة التي صدر بشأنها قراراً بإلغاء إدراج أسهمها من البورصة</a:t>
                      </a:r>
                    </a:p>
                    <a:p>
                      <a:pPr algn="r" rtl="0"/>
                      <a:r>
                        <a:rPr lang="ar-KW" sz="1500" dirty="0" smtClean="0">
                          <a:solidFill>
                            <a:schemeClr val="tx2"/>
                          </a:solidFill>
                          <a:cs typeface="mohammad bold art 1" pitchFamily="2" charset="-78"/>
                        </a:rPr>
                        <a:t>بدعوة الجمعية العامة للانعقاد للنظر في هذا القرار وأوضاع الشركة وخطة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مجلس</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الادارة المستقبلية بشأن معالجة هذه الأوضاع. على أن تتم الدعوة لانعقاد الجمعية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العامة للشركة خلال فترة لا تتجاوز ثلاثة أشهر من تاريخ صدور قرار إلغاء إدراج</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أسهم الشركة، ويسأل أعضاء مجلس إدارة الشركة تأديبياً في حالة امتناعه عن عقد الجمعية العامة خلال المدة المذكورة.</a:t>
                      </a:r>
                    </a:p>
                    <a:p>
                      <a:pPr algn="r" rtl="0"/>
                      <a:r>
                        <a:rPr lang="ar-KW" sz="1500" dirty="0" smtClean="0">
                          <a:solidFill>
                            <a:schemeClr val="tx2"/>
                          </a:solidFill>
                          <a:cs typeface="mohammad bold art 1" pitchFamily="2" charset="-78"/>
                        </a:rPr>
                        <a:t>ويجب على الشركة تزويد كل من الهيئة والبورصة بنسخة من محضر اجتماع الجمعية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العامة المشار إليه وذلك خلال مدة أقصاها أسبوعين من تاريخ انعقاد الجمعية العامة.</a:t>
                      </a:r>
                      <a:endParaRPr lang="ar-KW" sz="1500" dirty="0">
                        <a:solidFill>
                          <a:schemeClr val="tx2"/>
                        </a:solidFill>
                        <a:cs typeface="mohammad bold art 1" pitchFamily="2" charset="-78"/>
                      </a:endParaRPr>
                    </a:p>
                  </a:txBody>
                  <a:tcPr/>
                </a:tc>
              </a:tr>
            </a:tbl>
          </a:graphicData>
        </a:graphic>
      </p:graphicFrame>
    </p:spTree>
    <p:extLst>
      <p:ext uri="{BB962C8B-B14F-4D97-AF65-F5344CB8AC3E}">
        <p14:creationId xmlns:p14="http://schemas.microsoft.com/office/powerpoint/2010/main" val="42040453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000" b="1" dirty="0" smtClean="0">
                <a:solidFill>
                  <a:schemeClr val="tx2"/>
                </a:solidFill>
                <a:latin typeface="Sakkal Majalla" pitchFamily="2" charset="-78"/>
                <a:cs typeface="mohammad bold art 1" pitchFamily="2" charset="-78"/>
              </a:rPr>
              <a:t>الفصل الثالث: إدراج السندات والصكوك</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algn="r" rtl="1" fontAlgn="base">
              <a:spcBef>
                <a:spcPct val="0"/>
              </a:spcBef>
              <a:spcAft>
                <a:spcPts val="600"/>
              </a:spcAft>
            </a:pPr>
            <a:endParaRPr lang="ar-KW" sz="2000" dirty="0" smtClean="0">
              <a:solidFill>
                <a:schemeClr val="tx2"/>
              </a:solidFill>
              <a:latin typeface="Calibri" pitchFamily="34" charset="0"/>
              <a:cs typeface="mohammad bold art 1" pitchFamily="2" charset="-78"/>
            </a:endParaRPr>
          </a:p>
          <a:p>
            <a:pPr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نطاق التطبيق والأحكام العامة.</a:t>
            </a:r>
          </a:p>
          <a:p>
            <a:pPr marL="0" indent="0" algn="r" rtl="1" fontAlgn="base">
              <a:spcBef>
                <a:spcPct val="0"/>
              </a:spcBef>
              <a:spcAft>
                <a:spcPts val="600"/>
              </a:spcAft>
              <a:buNone/>
            </a:pPr>
            <a:r>
              <a:rPr lang="ar-KW" sz="2000" u="sng" dirty="0" smtClean="0">
                <a:solidFill>
                  <a:schemeClr val="tx2"/>
                </a:solidFill>
                <a:latin typeface="Calibri" pitchFamily="34" charset="0"/>
                <a:cs typeface="mohammad bold art 1" pitchFamily="2" charset="-78"/>
              </a:rPr>
              <a:t>الأحكام العامة : </a:t>
            </a:r>
          </a:p>
          <a:p>
            <a:pPr marL="0" indent="0" algn="just" rtl="1">
              <a:buNone/>
            </a:pPr>
            <a:r>
              <a:rPr lang="ar-KW" sz="1800" dirty="0" smtClean="0">
                <a:solidFill>
                  <a:schemeClr val="tx2"/>
                </a:solidFill>
                <a:latin typeface="Calibri" pitchFamily="34" charset="0"/>
                <a:cs typeface="mohammad bold art 1" pitchFamily="2" charset="-78"/>
              </a:rPr>
              <a:t>مادة 3-2 يجب </a:t>
            </a:r>
            <a:r>
              <a:rPr lang="ar-KW" sz="1800" dirty="0">
                <a:solidFill>
                  <a:schemeClr val="tx2"/>
                </a:solidFill>
                <a:latin typeface="Calibri" pitchFamily="34" charset="0"/>
                <a:cs typeface="mohammad bold art 1" pitchFamily="2" charset="-78"/>
              </a:rPr>
              <a:t>على كل مصدر لسندات أو صكوك توافق الهيئة على طرحها عن طريق الاكتتاب العام التقدم للهيئة بطلب لإدراج هذه السندات أو الصكوك في البورصة، وذلك قبل طرحها للجمهور. ويجوز لأي مصدر لسندات أو صكوك يتم طرحها عن طريق الاكتتاب الخاص </a:t>
            </a:r>
            <a:r>
              <a:rPr lang="ar-KW" sz="1800" dirty="0" smtClean="0">
                <a:solidFill>
                  <a:schemeClr val="tx2"/>
                </a:solidFill>
                <a:latin typeface="Calibri" pitchFamily="34" charset="0"/>
                <a:cs typeface="mohammad bold art 1" pitchFamily="2" charset="-78"/>
              </a:rPr>
              <a:t>التقدم للهيئة </a:t>
            </a:r>
            <a:r>
              <a:rPr lang="ar-KW" sz="1800" dirty="0">
                <a:solidFill>
                  <a:schemeClr val="tx2"/>
                </a:solidFill>
                <a:latin typeface="Calibri" pitchFamily="34" charset="0"/>
                <a:cs typeface="mohammad bold art 1" pitchFamily="2" charset="-78"/>
              </a:rPr>
              <a:t>بطلب لإدراج هذه السندات أو الصكوك في البورصة.</a:t>
            </a:r>
          </a:p>
          <a:p>
            <a:pPr marL="0" indent="0" algn="r" rtl="1">
              <a:buNone/>
            </a:pPr>
            <a:endParaRPr lang="ar-KW" sz="2000" b="1" dirty="0"/>
          </a:p>
          <a:p>
            <a:pPr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الشروط المتعلقة بالملتزم.</a:t>
            </a:r>
            <a:endParaRPr lang="en-US" sz="2000" b="1"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KW" sz="1800" dirty="0" smtClean="0">
                <a:solidFill>
                  <a:schemeClr val="tx2"/>
                </a:solidFill>
                <a:latin typeface="Calibri" pitchFamily="34" charset="0"/>
                <a:cs typeface="mohammad bold art 1" pitchFamily="2" charset="-78"/>
              </a:rPr>
              <a:t>على الملتزم في السندات والصكوك الذي يتقدم بطلب الإدراج أن يستوفي الشروط الواردة في المادة 3-3. </a:t>
            </a:r>
          </a:p>
          <a:p>
            <a:pPr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الشروط المتعلقة بالسندات أو الصكوك.</a:t>
            </a:r>
          </a:p>
          <a:p>
            <a:pPr marL="0" indent="0" algn="r" rtl="1" fontAlgn="base">
              <a:spcBef>
                <a:spcPct val="0"/>
              </a:spcBef>
              <a:spcAft>
                <a:spcPts val="600"/>
              </a:spcAft>
              <a:buNone/>
            </a:pPr>
            <a:r>
              <a:rPr lang="ar-KW" sz="1800" dirty="0">
                <a:solidFill>
                  <a:schemeClr val="tx2"/>
                </a:solidFill>
                <a:latin typeface="Calibri" pitchFamily="34" charset="0"/>
                <a:cs typeface="mohammad bold art 1" pitchFamily="2" charset="-78"/>
              </a:rPr>
              <a:t>يجب استيفاء الشروط </a:t>
            </a:r>
            <a:r>
              <a:rPr lang="ar-KW" sz="1800" dirty="0" smtClean="0">
                <a:solidFill>
                  <a:schemeClr val="tx2"/>
                </a:solidFill>
                <a:latin typeface="Calibri" pitchFamily="34" charset="0"/>
                <a:cs typeface="mohammad bold art 1" pitchFamily="2" charset="-78"/>
              </a:rPr>
              <a:t>الواردة في المادة </a:t>
            </a:r>
            <a:r>
              <a:rPr lang="ar-KW" sz="1800" dirty="0">
                <a:solidFill>
                  <a:schemeClr val="tx2"/>
                </a:solidFill>
                <a:latin typeface="Calibri" pitchFamily="34" charset="0"/>
                <a:cs typeface="mohammad bold art 1" pitchFamily="2" charset="-78"/>
              </a:rPr>
              <a:t>3-4 لإدراج السندات والصكوك </a:t>
            </a:r>
            <a:r>
              <a:rPr lang="ar-KW" sz="1800" dirty="0" smtClean="0">
                <a:solidFill>
                  <a:schemeClr val="tx2"/>
                </a:solidFill>
                <a:latin typeface="Calibri" pitchFamily="34" charset="0"/>
                <a:cs typeface="mohammad bold art 1" pitchFamily="2" charset="-78"/>
              </a:rPr>
              <a:t>.</a:t>
            </a:r>
            <a:endParaRPr lang="ar-KW" sz="1800"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03160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000" b="1" dirty="0" smtClean="0">
                <a:solidFill>
                  <a:schemeClr val="tx2"/>
                </a:solidFill>
                <a:latin typeface="Sakkal Majalla" pitchFamily="2" charset="-78"/>
                <a:cs typeface="mohammad bold art 1" pitchFamily="2" charset="-78"/>
              </a:rPr>
              <a:t>الفصل الثالث: إدراج السندات والصكوك</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طلب الإدراج</a:t>
            </a:r>
          </a:p>
          <a:p>
            <a:pPr marL="0" indent="0" algn="r">
              <a:buNone/>
            </a:pPr>
            <a:r>
              <a:rPr lang="ar-KW" sz="2000" dirty="0" smtClean="0">
                <a:solidFill>
                  <a:schemeClr val="tx2"/>
                </a:solidFill>
                <a:latin typeface="Calibri" pitchFamily="34" charset="0"/>
                <a:cs typeface="mohammad bold art 1" pitchFamily="2" charset="-78"/>
              </a:rPr>
              <a:t>يقدم طلب الإدراج إلى الهيئة موقعاً من قبل المصدر أو الملتزم، وذلك على النموذج المعدلذلك مرفقاً به المستندات التالية:</a:t>
            </a:r>
          </a:p>
          <a:p>
            <a:pPr marL="0" indent="0" algn="r">
              <a:buNone/>
            </a:pPr>
            <a:r>
              <a:rPr lang="ar-KW" sz="1800" dirty="0">
                <a:solidFill>
                  <a:schemeClr val="tx2"/>
                </a:solidFill>
                <a:latin typeface="Calibri" pitchFamily="34" charset="0"/>
                <a:cs typeface="mohammad bold art 1" pitchFamily="2" charset="-78"/>
              </a:rPr>
              <a:t>1</a:t>
            </a:r>
            <a:r>
              <a:rPr lang="ar-KW" sz="2800" dirty="0">
                <a:solidFill>
                  <a:schemeClr val="tx2"/>
                </a:solidFill>
                <a:latin typeface="Calibri" pitchFamily="34" charset="0"/>
                <a:cs typeface="mohammad bold art 1" pitchFamily="2" charset="-78"/>
              </a:rPr>
              <a:t> . </a:t>
            </a:r>
            <a:r>
              <a:rPr lang="ar-KW" sz="1800" dirty="0">
                <a:solidFill>
                  <a:schemeClr val="tx2"/>
                </a:solidFill>
                <a:latin typeface="Calibri" pitchFamily="34" charset="0"/>
                <a:cs typeface="mohammad bold art 1" pitchFamily="2" charset="-78"/>
              </a:rPr>
              <a:t>كتاب تفويض من المصدر أو الملتزم - حسب الأحوال - إلى مستشار الإدراج لمتابعة</a:t>
            </a:r>
          </a:p>
          <a:p>
            <a:pPr marL="0" indent="0" algn="r">
              <a:buNone/>
            </a:pPr>
            <a:r>
              <a:rPr lang="ar-KW" sz="1800" dirty="0">
                <a:solidFill>
                  <a:schemeClr val="tx2"/>
                </a:solidFill>
                <a:latin typeface="Calibri" pitchFamily="34" charset="0"/>
                <a:cs typeface="mohammad bold art 1" pitchFamily="2" charset="-78"/>
              </a:rPr>
              <a:t>إجراءات إدراج السندات أو الصكوك في البورصة.</a:t>
            </a:r>
          </a:p>
          <a:p>
            <a:pPr marL="0" indent="0" algn="r">
              <a:buNone/>
            </a:pPr>
            <a:r>
              <a:rPr lang="ar-KW" sz="1800" dirty="0">
                <a:solidFill>
                  <a:schemeClr val="tx2"/>
                </a:solidFill>
                <a:latin typeface="Calibri" pitchFamily="34" charset="0"/>
                <a:cs typeface="mohammad bold art 1" pitchFamily="2" charset="-78"/>
              </a:rPr>
              <a:t>2 . نسخة من عقد الشركة للمصدر والملتزم والكفيل مصدق من البلد الذي تأسس</a:t>
            </a:r>
          </a:p>
          <a:p>
            <a:pPr marL="0" indent="0" algn="r">
              <a:buNone/>
            </a:pPr>
            <a:r>
              <a:rPr lang="ar-KW" sz="1800" dirty="0">
                <a:solidFill>
                  <a:schemeClr val="tx2"/>
                </a:solidFill>
                <a:latin typeface="Calibri" pitchFamily="34" charset="0"/>
                <a:cs typeface="mohammad bold art 1" pitchFamily="2" charset="-78"/>
              </a:rPr>
              <a:t>فيه مع أي تعديلات طرأت عليه.</a:t>
            </a:r>
          </a:p>
          <a:p>
            <a:pPr marL="0" indent="0" algn="r">
              <a:buNone/>
            </a:pPr>
            <a:r>
              <a:rPr lang="ar-KW" sz="1800" dirty="0">
                <a:solidFill>
                  <a:schemeClr val="tx2"/>
                </a:solidFill>
                <a:latin typeface="Calibri" pitchFamily="34" charset="0"/>
                <a:cs typeface="mohammad bold art 1" pitchFamily="2" charset="-78"/>
              </a:rPr>
              <a:t>3 . البيانات الأساسية والمالية للمصدر والملتزم - حسب الأحوال - على النحو التالي:</a:t>
            </a:r>
          </a:p>
          <a:p>
            <a:pPr marL="0" indent="0" algn="r">
              <a:buNone/>
            </a:pPr>
            <a:r>
              <a:rPr lang="ar-KW" sz="1800" b="1" dirty="0" smtClean="0">
                <a:solidFill>
                  <a:schemeClr val="tx2"/>
                </a:solidFill>
              </a:rPr>
              <a:t>أ. </a:t>
            </a:r>
            <a:r>
              <a:rPr lang="ar-KW" sz="1800" dirty="0" smtClean="0">
                <a:solidFill>
                  <a:schemeClr val="tx2"/>
                </a:solidFill>
                <a:cs typeface="mohammad bold art 1" pitchFamily="2" charset="-78"/>
              </a:rPr>
              <a:t>اسم المصدر و الملتزم - حسب الأحوال - وشكله القانوني.</a:t>
            </a:r>
          </a:p>
          <a:p>
            <a:pPr marL="0" indent="0" algn="r">
              <a:buNone/>
            </a:pPr>
            <a:r>
              <a:rPr lang="ar-KW" sz="1800" dirty="0" smtClean="0">
                <a:solidFill>
                  <a:schemeClr val="tx2"/>
                </a:solidFill>
                <a:cs typeface="mohammad bold art 1" pitchFamily="2" charset="-78"/>
              </a:rPr>
              <a:t>ب. مقدار رأس المال.</a:t>
            </a:r>
          </a:p>
          <a:p>
            <a:pPr marL="0" indent="0" algn="r">
              <a:buNone/>
            </a:pPr>
            <a:r>
              <a:rPr lang="ar-KW" sz="1800" dirty="0" smtClean="0">
                <a:solidFill>
                  <a:schemeClr val="tx2"/>
                </a:solidFill>
                <a:cs typeface="mohammad bold art 1" pitchFamily="2" charset="-78"/>
              </a:rPr>
              <a:t>ج. الأغراض الرئيسية للمصدر والملتزم - حسب الاحوال - وعلاقته بأي شركة</a:t>
            </a:r>
          </a:p>
          <a:p>
            <a:pPr marL="0" indent="0" algn="r">
              <a:buNone/>
            </a:pPr>
            <a:r>
              <a:rPr lang="ar-KW" sz="1800" dirty="0" smtClean="0">
                <a:solidFill>
                  <a:schemeClr val="tx2"/>
                </a:solidFill>
                <a:cs typeface="mohammad bold art 1" pitchFamily="2" charset="-78"/>
              </a:rPr>
              <a:t>أخرى سواء كانت قابضة أو تابعة أو زميلة أو حليفة.</a:t>
            </a:r>
            <a:endParaRPr lang="ar-KW" sz="1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31810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000" b="1" dirty="0" smtClean="0">
                <a:solidFill>
                  <a:schemeClr val="tx2"/>
                </a:solidFill>
                <a:latin typeface="Sakkal Majalla" pitchFamily="2" charset="-78"/>
                <a:cs typeface="mohammad bold art 1" pitchFamily="2" charset="-78"/>
              </a:rPr>
              <a:t>الفصل الثالث: إدراج السندات والصكوك</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Autofit/>
          </a:bodyPr>
          <a:lstStyle/>
          <a:p>
            <a:pPr marL="0" indent="0" algn="r">
              <a:buNone/>
            </a:pPr>
            <a:r>
              <a:rPr lang="ar-KW" sz="2000" dirty="0" smtClean="0">
                <a:solidFill>
                  <a:schemeClr val="tx2"/>
                </a:solidFill>
                <a:latin typeface="Calibri" pitchFamily="34" charset="0"/>
                <a:cs typeface="mohammad bold art 1" pitchFamily="2" charset="-78"/>
              </a:rPr>
              <a:t>3 </a:t>
            </a:r>
            <a:r>
              <a:rPr lang="ar-KW" sz="2000" dirty="0">
                <a:solidFill>
                  <a:schemeClr val="tx2"/>
                </a:solidFill>
                <a:latin typeface="Calibri" pitchFamily="34" charset="0"/>
                <a:cs typeface="mohammad bold art 1" pitchFamily="2" charset="-78"/>
              </a:rPr>
              <a:t>. البيانات الأساسية والمالية للمصدر والملتزم - حسب الأحوال - على النحو </a:t>
            </a:r>
            <a:r>
              <a:rPr lang="ar-KW" sz="2000" dirty="0" smtClean="0">
                <a:solidFill>
                  <a:schemeClr val="tx2"/>
                </a:solidFill>
                <a:latin typeface="Calibri" pitchFamily="34" charset="0"/>
                <a:cs typeface="mohammad bold art 1" pitchFamily="2" charset="-78"/>
              </a:rPr>
              <a:t>التالي:</a:t>
            </a:r>
            <a:endParaRPr lang="en-US" sz="2000" dirty="0" smtClean="0">
              <a:solidFill>
                <a:schemeClr val="tx2"/>
              </a:solidFill>
              <a:latin typeface="Calibri" pitchFamily="34" charset="0"/>
              <a:cs typeface="mohammad bold art 1" pitchFamily="2" charset="-78"/>
            </a:endParaRPr>
          </a:p>
          <a:p>
            <a:pPr marL="0" indent="0" algn="r">
              <a:buNone/>
            </a:pPr>
            <a:r>
              <a:rPr lang="ar-KW" sz="2000" dirty="0" smtClean="0">
                <a:solidFill>
                  <a:schemeClr val="tx2"/>
                </a:solidFill>
                <a:latin typeface="Calibri" pitchFamily="34" charset="0"/>
                <a:cs typeface="mohammad bold art 1" pitchFamily="2" charset="-78"/>
              </a:rPr>
              <a:t> </a:t>
            </a:r>
          </a:p>
          <a:p>
            <a:pPr marL="400050" lvl="1" indent="0" algn="just" rtl="1">
              <a:buNone/>
            </a:pPr>
            <a:r>
              <a:rPr lang="ar-KW" sz="2000" dirty="0">
                <a:solidFill>
                  <a:schemeClr val="tx2"/>
                </a:solidFill>
                <a:cs typeface="mohammad bold art 1" pitchFamily="2" charset="-78"/>
              </a:rPr>
              <a:t>د. قائمة بأسماء أعضاء مجلس الإدارة.</a:t>
            </a:r>
          </a:p>
          <a:p>
            <a:pPr marL="400050" lvl="1" indent="0" algn="just" rtl="1">
              <a:buNone/>
            </a:pPr>
            <a:r>
              <a:rPr lang="ar-KW" sz="2000" dirty="0">
                <a:solidFill>
                  <a:schemeClr val="tx2"/>
                </a:solidFill>
                <a:cs typeface="mohammad bold art 1" pitchFamily="2" charset="-78"/>
              </a:rPr>
              <a:t>ه. قائمة بأسماء المخولين بالتوقيع ونماذج التوقيع.</a:t>
            </a:r>
          </a:p>
          <a:p>
            <a:pPr marL="400050" lvl="1" indent="0" algn="just" rtl="1">
              <a:buNone/>
            </a:pPr>
            <a:r>
              <a:rPr lang="ar-KW" sz="2000" dirty="0">
                <a:solidFill>
                  <a:schemeClr val="tx2"/>
                </a:solidFill>
                <a:cs typeface="mohammad bold art 1" pitchFamily="2" charset="-78"/>
              </a:rPr>
              <a:t>و. </a:t>
            </a:r>
            <a:r>
              <a:rPr lang="ar-KW" sz="2000" dirty="0" smtClean="0">
                <a:solidFill>
                  <a:schemeClr val="tx2"/>
                </a:solidFill>
                <a:cs typeface="mohammad bold art 1" pitchFamily="2" charset="-78"/>
              </a:rPr>
              <a:t>البلد الذي تأسس فيه المصدر والملتزم </a:t>
            </a:r>
            <a:r>
              <a:rPr lang="ar-KW" sz="2000" dirty="0">
                <a:solidFill>
                  <a:schemeClr val="tx2"/>
                </a:solidFill>
                <a:cs typeface="mohammad bold art 1" pitchFamily="2" charset="-78"/>
              </a:rPr>
              <a:t>- </a:t>
            </a:r>
            <a:r>
              <a:rPr lang="ar-KW" sz="2000" dirty="0" smtClean="0">
                <a:solidFill>
                  <a:schemeClr val="tx2"/>
                </a:solidFill>
                <a:cs typeface="mohammad bold art 1" pitchFamily="2" charset="-78"/>
              </a:rPr>
              <a:t>حسب الأحوال </a:t>
            </a:r>
            <a:r>
              <a:rPr lang="ar-KW" sz="2000" dirty="0">
                <a:solidFill>
                  <a:schemeClr val="tx2"/>
                </a:solidFill>
                <a:cs typeface="mohammad bold art 1" pitchFamily="2" charset="-78"/>
              </a:rPr>
              <a:t>- </a:t>
            </a:r>
            <a:r>
              <a:rPr lang="ar-KW" sz="2000" dirty="0" smtClean="0">
                <a:solidFill>
                  <a:schemeClr val="tx2"/>
                </a:solidFill>
                <a:cs typeface="mohammad bold art 1" pitchFamily="2" charset="-78"/>
              </a:rPr>
              <a:t>ومركز الإدارة الرئيسي</a:t>
            </a:r>
            <a:r>
              <a:rPr lang="ar-KW" sz="2000" dirty="0">
                <a:solidFill>
                  <a:schemeClr val="tx2"/>
                </a:solidFill>
                <a:cs typeface="mohammad bold art 1" pitchFamily="2" charset="-78"/>
              </a:rPr>
              <a:t>.</a:t>
            </a:r>
          </a:p>
          <a:p>
            <a:pPr marL="400050" lvl="1" indent="0" algn="just" rtl="1">
              <a:buNone/>
            </a:pPr>
            <a:r>
              <a:rPr lang="ar-KW" sz="2000" dirty="0">
                <a:solidFill>
                  <a:schemeClr val="tx2"/>
                </a:solidFill>
                <a:cs typeface="mohammad bold art 1" pitchFamily="2" charset="-78"/>
              </a:rPr>
              <a:t>ز. اسم وعنوان مراقب الحسابات الخارجي، وكذلك اسم وعنوان مكتب </a:t>
            </a:r>
            <a:r>
              <a:rPr lang="ar-KW" sz="2000" dirty="0" smtClean="0">
                <a:solidFill>
                  <a:schemeClr val="tx2"/>
                </a:solidFill>
                <a:cs typeface="mohammad bold art 1" pitchFamily="2" charset="-78"/>
              </a:rPr>
              <a:t>التدقيق</a:t>
            </a:r>
            <a:r>
              <a:rPr lang="en-US" sz="2000" dirty="0" smtClean="0">
                <a:solidFill>
                  <a:schemeClr val="tx2"/>
                </a:solidFill>
                <a:cs typeface="mohammad bold art 1" pitchFamily="2" charset="-78"/>
              </a:rPr>
              <a:t>.</a:t>
            </a:r>
            <a:endParaRPr lang="ar-KW" sz="2000" dirty="0">
              <a:solidFill>
                <a:schemeClr val="tx2"/>
              </a:solidFill>
              <a:cs typeface="mohammad bold art 1" pitchFamily="2" charset="-78"/>
            </a:endParaRPr>
          </a:p>
          <a:p>
            <a:pPr marL="400050" lvl="1" indent="0" algn="just" rtl="1">
              <a:buNone/>
            </a:pPr>
            <a:r>
              <a:rPr lang="ar-KW" sz="2000" dirty="0">
                <a:solidFill>
                  <a:schemeClr val="tx2"/>
                </a:solidFill>
                <a:cs typeface="mohammad bold art 1" pitchFamily="2" charset="-78"/>
              </a:rPr>
              <a:t>الشرعي الخارجي في حالة الصكوك.</a:t>
            </a:r>
          </a:p>
          <a:p>
            <a:pPr marL="400050" lvl="1" indent="0" algn="just" rtl="1">
              <a:buNone/>
            </a:pPr>
            <a:r>
              <a:rPr lang="ar-KW" sz="2000" dirty="0">
                <a:solidFill>
                  <a:schemeClr val="tx2"/>
                </a:solidFill>
                <a:cs typeface="mohammad bold art 1" pitchFamily="2" charset="-78"/>
              </a:rPr>
              <a:t>ح. نسخة من سجل المساهمين صادر عن وكالة مقاصة.</a:t>
            </a:r>
          </a:p>
          <a:p>
            <a:pPr marL="400050" lvl="1" indent="0" algn="just" rtl="1">
              <a:buNone/>
            </a:pPr>
            <a:r>
              <a:rPr lang="ar-KW" sz="2000" dirty="0">
                <a:solidFill>
                  <a:schemeClr val="tx2"/>
                </a:solidFill>
                <a:cs typeface="mohammad bold art 1" pitchFamily="2" charset="-78"/>
              </a:rPr>
              <a:t>ط. نسخة من نشرة الاكتتاب.</a:t>
            </a:r>
          </a:p>
          <a:p>
            <a:pPr marL="400050" lvl="1" indent="0" algn="just" rtl="1">
              <a:buNone/>
            </a:pPr>
            <a:r>
              <a:rPr lang="ar-KW" sz="2000" dirty="0">
                <a:solidFill>
                  <a:schemeClr val="tx2"/>
                </a:solidFill>
                <a:cs typeface="mohammad bold art 1" pitchFamily="2" charset="-78"/>
              </a:rPr>
              <a:t>ي. نسخة من مستند العهدة </a:t>
            </a:r>
            <a:r>
              <a:rPr lang="ar-KW" sz="2000" dirty="0" smtClean="0">
                <a:solidFill>
                  <a:schemeClr val="tx2"/>
                </a:solidFill>
                <a:cs typeface="mohammad bold art 1" pitchFamily="2" charset="-78"/>
              </a:rPr>
              <a:t>(إن وجد).</a:t>
            </a:r>
            <a:endParaRPr lang="ar-KW" sz="2000" dirty="0">
              <a:solidFill>
                <a:schemeClr val="tx2"/>
              </a:solidFill>
              <a:cs typeface="mohammad bold art 1" pitchFamily="2" charset="-78"/>
            </a:endParaRPr>
          </a:p>
          <a:p>
            <a:pPr marL="400050" lvl="1" indent="0" algn="just" rtl="1">
              <a:buNone/>
            </a:pPr>
            <a:r>
              <a:rPr lang="ar-KW" sz="2000" dirty="0">
                <a:solidFill>
                  <a:schemeClr val="tx2"/>
                </a:solidFill>
                <a:cs typeface="mohammad bold art 1" pitchFamily="2" charset="-78"/>
              </a:rPr>
              <a:t>ك. نسخة من الكفالة المقدمة بموجب الإصدار </a:t>
            </a:r>
            <a:r>
              <a:rPr lang="ar-KW" sz="2000" dirty="0" smtClean="0">
                <a:solidFill>
                  <a:schemeClr val="tx2"/>
                </a:solidFill>
                <a:cs typeface="mohammad bold art 1" pitchFamily="2" charset="-78"/>
              </a:rPr>
              <a:t>(حسب الأحوال).</a:t>
            </a:r>
            <a:endParaRPr lang="ar-KW" sz="20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59300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000" b="1" dirty="0" smtClean="0">
                <a:solidFill>
                  <a:schemeClr val="tx2"/>
                </a:solidFill>
                <a:latin typeface="Sakkal Majalla" pitchFamily="2" charset="-78"/>
                <a:cs typeface="mohammad bold art 1" pitchFamily="2" charset="-78"/>
              </a:rPr>
              <a:t>الفصل الثالث: إدراج السندات والصكوك</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r" rtl="1">
              <a:buNone/>
            </a:pPr>
            <a:r>
              <a:rPr lang="ar-KW" sz="1500" dirty="0">
                <a:solidFill>
                  <a:schemeClr val="tx2"/>
                </a:solidFill>
                <a:latin typeface="Calibri" pitchFamily="34" charset="0"/>
                <a:cs typeface="mohammad bold art 1" pitchFamily="2" charset="-78"/>
              </a:rPr>
              <a:t>4. التقرير السنوي المدقق للمصدر والملتزم - حسب الأحوال - وأي كفيل لآخر ثلاث سنوات مالية سابقة على تاريخ تقديم طلب الإدراج، وكذلك أحدث البيانات المالية المرحلية المدققة إذا انقضت ثلاثة أشهر على آخر بيانات مالية سنوية، ولا يسري هذا الشرط على المصدر في الحالات التي يكون فيها المصدر شركة ذات غرض خاص تأسست لأغراض إصدار السندات أو الصكوك المدعومة بالموجودات</a:t>
            </a:r>
            <a:r>
              <a:rPr lang="ar-KW" sz="1500" dirty="0" smtClean="0">
                <a:solidFill>
                  <a:schemeClr val="tx2"/>
                </a:solidFill>
                <a:latin typeface="Calibri" pitchFamily="34" charset="0"/>
                <a:cs typeface="mohammad bold art 1" pitchFamily="2" charset="-78"/>
              </a:rPr>
              <a:t>.</a:t>
            </a:r>
          </a:p>
          <a:p>
            <a:pPr marL="0" indent="0" algn="r" rtl="1">
              <a:buNone/>
            </a:pPr>
            <a:endParaRPr lang="ar-KW" sz="1500" dirty="0">
              <a:solidFill>
                <a:schemeClr val="tx2"/>
              </a:solidFill>
              <a:latin typeface="Calibri" pitchFamily="34" charset="0"/>
              <a:cs typeface="mohammad bold art 1" pitchFamily="2" charset="-78"/>
            </a:endParaRPr>
          </a:p>
          <a:p>
            <a:pPr marL="0" indent="0" algn="r" rtl="1">
              <a:buNone/>
            </a:pPr>
            <a:r>
              <a:rPr lang="ar-KW" sz="1500" dirty="0">
                <a:solidFill>
                  <a:schemeClr val="tx2"/>
                </a:solidFill>
                <a:latin typeface="Calibri" pitchFamily="34" charset="0"/>
                <a:cs typeface="mohammad bold art 1" pitchFamily="2" charset="-78"/>
              </a:rPr>
              <a:t>5. نسخة من قرار مجلس الإدارة أو الجهة القائمة على إدارة المصدر والملتزم بالموافقة على طلب الإدراج</a:t>
            </a:r>
            <a:r>
              <a:rPr lang="ar-KW" sz="1500" dirty="0" smtClean="0">
                <a:solidFill>
                  <a:schemeClr val="tx2"/>
                </a:solidFill>
                <a:latin typeface="Calibri" pitchFamily="34" charset="0"/>
                <a:cs typeface="mohammad bold art 1" pitchFamily="2" charset="-78"/>
              </a:rPr>
              <a:t>.</a:t>
            </a:r>
          </a:p>
          <a:p>
            <a:pPr marL="0" indent="0" algn="r" rtl="1">
              <a:buNone/>
            </a:pPr>
            <a:endParaRPr lang="ar-KW" sz="1500" dirty="0">
              <a:solidFill>
                <a:schemeClr val="tx2"/>
              </a:solidFill>
              <a:latin typeface="Calibri" pitchFamily="34" charset="0"/>
              <a:cs typeface="mohammad bold art 1" pitchFamily="2" charset="-78"/>
            </a:endParaRPr>
          </a:p>
          <a:p>
            <a:pPr marL="0" indent="0" algn="r" rtl="1">
              <a:buNone/>
            </a:pPr>
            <a:r>
              <a:rPr lang="ar-KW" sz="1500" dirty="0">
                <a:solidFill>
                  <a:schemeClr val="tx2"/>
                </a:solidFill>
                <a:latin typeface="Calibri" pitchFamily="34" charset="0"/>
                <a:cs typeface="mohammad bold art 1" pitchFamily="2" charset="-78"/>
              </a:rPr>
              <a:t>6. نسخة مصدقة من قرار مجلس الإدارة أو الهيئة الإدارية للكفيل بالموافقة على طلب الإدراج وذلك في حالة أي إصدار مكفول للصكوك</a:t>
            </a:r>
            <a:r>
              <a:rPr lang="ar-KW" sz="1500" dirty="0" smtClean="0">
                <a:solidFill>
                  <a:schemeClr val="tx2"/>
                </a:solidFill>
                <a:latin typeface="Calibri" pitchFamily="34" charset="0"/>
                <a:cs typeface="mohammad bold art 1" pitchFamily="2" charset="-78"/>
              </a:rPr>
              <a:t>.</a:t>
            </a:r>
          </a:p>
          <a:p>
            <a:pPr marL="0" indent="0" algn="r" rtl="1">
              <a:buNone/>
            </a:pPr>
            <a:endParaRPr lang="ar-KW" sz="1500" dirty="0">
              <a:solidFill>
                <a:schemeClr val="tx2"/>
              </a:solidFill>
              <a:latin typeface="Calibri" pitchFamily="34" charset="0"/>
              <a:cs typeface="mohammad bold art 1" pitchFamily="2" charset="-78"/>
            </a:endParaRPr>
          </a:p>
          <a:p>
            <a:pPr marL="0" indent="0" algn="r" rtl="1">
              <a:buNone/>
            </a:pPr>
            <a:r>
              <a:rPr lang="ar-KW" sz="1500" dirty="0">
                <a:solidFill>
                  <a:schemeClr val="tx2"/>
                </a:solidFill>
                <a:latin typeface="Calibri" pitchFamily="34" charset="0"/>
                <a:cs typeface="mohammad bold art 1" pitchFamily="2" charset="-78"/>
              </a:rPr>
              <a:t>7. نسخة من الموافقة المطلوبة من الهيئة أو أي جهة رقابية أخرى لإصدار </a:t>
            </a:r>
            <a:r>
              <a:rPr lang="ar-KW" sz="1500" dirty="0" smtClean="0">
                <a:solidFill>
                  <a:schemeClr val="tx2"/>
                </a:solidFill>
                <a:latin typeface="Calibri" pitchFamily="34" charset="0"/>
                <a:cs typeface="mohammad bold art 1" pitchFamily="2" charset="-78"/>
              </a:rPr>
              <a:t>السندات أو </a:t>
            </a:r>
            <a:r>
              <a:rPr lang="ar-KW" sz="1500" dirty="0">
                <a:solidFill>
                  <a:schemeClr val="tx2"/>
                </a:solidFill>
                <a:latin typeface="Calibri" pitchFamily="34" charset="0"/>
                <a:cs typeface="mohammad bold art 1" pitchFamily="2" charset="-78"/>
              </a:rPr>
              <a:t>الصكوك، وخطاب من مستشار الإدراج للمصدر - حسب الأحوال - يؤكد </a:t>
            </a:r>
            <a:r>
              <a:rPr lang="ar-KW" sz="1500" dirty="0" smtClean="0">
                <a:solidFill>
                  <a:schemeClr val="tx2"/>
                </a:solidFill>
                <a:latin typeface="Calibri" pitchFamily="34" charset="0"/>
                <a:cs typeface="mohammad bold art 1" pitchFamily="2" charset="-78"/>
              </a:rPr>
              <a:t>فيه الحصول </a:t>
            </a:r>
            <a:r>
              <a:rPr lang="ar-KW" sz="1500" dirty="0">
                <a:solidFill>
                  <a:schemeClr val="tx2"/>
                </a:solidFill>
                <a:latin typeface="Calibri" pitchFamily="34" charset="0"/>
                <a:cs typeface="mohammad bold art 1" pitchFamily="2" charset="-78"/>
              </a:rPr>
              <a:t>على جميع الموافقات اللازمة</a:t>
            </a:r>
            <a:r>
              <a:rPr lang="ar-KW" sz="1500" dirty="0" smtClean="0">
                <a:solidFill>
                  <a:schemeClr val="tx2"/>
                </a:solidFill>
                <a:latin typeface="Calibri" pitchFamily="34" charset="0"/>
                <a:cs typeface="mohammad bold art 1" pitchFamily="2" charset="-78"/>
              </a:rPr>
              <a:t>.</a:t>
            </a:r>
          </a:p>
          <a:p>
            <a:pPr marL="0" indent="0" algn="r" rtl="1">
              <a:buNone/>
            </a:pPr>
            <a:endParaRPr lang="ar-KW" sz="1500" dirty="0">
              <a:solidFill>
                <a:schemeClr val="tx2"/>
              </a:solidFill>
              <a:latin typeface="Calibri" pitchFamily="34" charset="0"/>
              <a:cs typeface="mohammad bold art 1" pitchFamily="2" charset="-78"/>
            </a:endParaRPr>
          </a:p>
          <a:p>
            <a:pPr marL="0" indent="0" algn="just" rtl="1">
              <a:buNone/>
            </a:pPr>
            <a:r>
              <a:rPr lang="ar-KW" sz="1500" dirty="0">
                <a:solidFill>
                  <a:schemeClr val="tx2"/>
                </a:solidFill>
                <a:latin typeface="Calibri" pitchFamily="34" charset="0"/>
                <a:cs typeface="mohammad bold art 1" pitchFamily="2" charset="-78"/>
              </a:rPr>
              <a:t>8</a:t>
            </a:r>
            <a:r>
              <a:rPr lang="ar-KW" sz="1500" dirty="0" smtClean="0">
                <a:solidFill>
                  <a:schemeClr val="tx2"/>
                </a:solidFill>
                <a:latin typeface="Calibri" pitchFamily="34" charset="0"/>
                <a:cs typeface="mohammad bold art 1" pitchFamily="2" charset="-78"/>
              </a:rPr>
              <a:t>. تعهداً أو إقراراً من مجلس الإدارة أو أعضاء الهيئة الإدارية للمصدر والملتزم - حسب الأحوال - بتطبيق القوانين واللوائح والقرارات المعمول بها لدى الهيئة والبورصة وتقديم جميع المعلومات والبيانات المطلوبة من جانب الهيئة والبورصة مع التعهد بصحة هذه المعلومات والبيانات ودقتها.</a:t>
            </a: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44719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000" b="1" dirty="0" smtClean="0">
                <a:solidFill>
                  <a:schemeClr val="tx2"/>
                </a:solidFill>
                <a:latin typeface="Sakkal Majalla" pitchFamily="2" charset="-78"/>
                <a:cs typeface="mohammad bold art 1" pitchFamily="2" charset="-78"/>
              </a:rPr>
              <a:t>الفصل الثالث: إدراج السندات والصكوك</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r" rtl="1">
              <a:buNone/>
            </a:pPr>
            <a:r>
              <a:rPr lang="ar-KW" sz="1500" dirty="0">
                <a:solidFill>
                  <a:schemeClr val="tx2"/>
                </a:solidFill>
                <a:latin typeface="Calibri" pitchFamily="34" charset="0"/>
                <a:cs typeface="mohammad bold art 1" pitchFamily="2" charset="-78"/>
              </a:rPr>
              <a:t>8. تعهداً أو إقراراً من مجلس الإدارة أو أعضاء الهيئة الإدارية للمصدر والملتزم - حسب الأحوال - بتطبيق القوانين واللوائح والقرارات المعمول بها لدى الهيئةوالبورصة وتقديم جميع المعلومات والبيانات المطلوبة من جانب الهيئة والبورصة مع التعهد بصحة هذه المعلومات والبيانات ودقتها</a:t>
            </a:r>
            <a:r>
              <a:rPr lang="ar-KW" sz="1500" dirty="0" smtClean="0">
                <a:solidFill>
                  <a:schemeClr val="tx2"/>
                </a:solidFill>
                <a:latin typeface="Calibri" pitchFamily="34" charset="0"/>
                <a:cs typeface="mohammad bold art 1" pitchFamily="2" charset="-78"/>
              </a:rPr>
              <a:t>.</a:t>
            </a:r>
          </a:p>
          <a:p>
            <a:pPr marL="0" indent="0" algn="r" rtl="1">
              <a:buNone/>
            </a:pPr>
            <a:endParaRPr lang="ar-KW" sz="1500" dirty="0">
              <a:solidFill>
                <a:schemeClr val="tx2"/>
              </a:solidFill>
              <a:latin typeface="Calibri" pitchFamily="34" charset="0"/>
              <a:cs typeface="mohammad bold art 1" pitchFamily="2" charset="-78"/>
            </a:endParaRPr>
          </a:p>
          <a:p>
            <a:pPr marL="0" indent="0" algn="r" rtl="1">
              <a:buNone/>
            </a:pPr>
            <a:r>
              <a:rPr lang="ar-KW" sz="1500" dirty="0">
                <a:solidFill>
                  <a:schemeClr val="tx2"/>
                </a:solidFill>
                <a:latin typeface="Calibri" pitchFamily="34" charset="0"/>
                <a:cs typeface="mohammad bold art 1" pitchFamily="2" charset="-78"/>
              </a:rPr>
              <a:t>9. نسخة من تقرير مكتب التدقيق الشرعي الخارجي أو رأي المستشار الشرعي- في حالة الصكوك المصدرة خارج دولة الكويت - بالموافقة على إصدار الصكوك وتداولها</a:t>
            </a:r>
            <a:r>
              <a:rPr lang="ar-KW" sz="1500" dirty="0" smtClean="0">
                <a:solidFill>
                  <a:schemeClr val="tx2"/>
                </a:solidFill>
                <a:latin typeface="Calibri" pitchFamily="34" charset="0"/>
                <a:cs typeface="mohammad bold art 1" pitchFamily="2" charset="-78"/>
              </a:rPr>
              <a:t>.</a:t>
            </a:r>
          </a:p>
          <a:p>
            <a:pPr marL="0" indent="0" algn="r" rtl="1">
              <a:buNone/>
            </a:pPr>
            <a:endParaRPr lang="ar-KW" sz="1500" dirty="0">
              <a:solidFill>
                <a:schemeClr val="tx2"/>
              </a:solidFill>
              <a:latin typeface="Calibri" pitchFamily="34" charset="0"/>
              <a:cs typeface="mohammad bold art 1" pitchFamily="2" charset="-78"/>
            </a:endParaRPr>
          </a:p>
          <a:p>
            <a:pPr marL="0" indent="0" algn="r" rtl="1">
              <a:buNone/>
            </a:pPr>
            <a:r>
              <a:rPr lang="ar-KW" sz="1500" dirty="0">
                <a:solidFill>
                  <a:schemeClr val="tx2"/>
                </a:solidFill>
                <a:latin typeface="Calibri" pitchFamily="34" charset="0"/>
                <a:cs typeface="mohammad bold art 1" pitchFamily="2" charset="-78"/>
              </a:rPr>
              <a:t>10 . رأي قانوني من مكتب المستشار الخارجي للمصدر والملتزم عن القضايا أو مجموعة القضايا ذات الأثر الجوهري على المركز المالي للمصدر و الملتزم سواء كانت مقامة منهم أو ضدهم، ومبالغ تلك القضايا وتفاصيلها</a:t>
            </a:r>
            <a:r>
              <a:rPr lang="ar-KW" sz="1500" dirty="0" smtClean="0">
                <a:solidFill>
                  <a:schemeClr val="tx2"/>
                </a:solidFill>
                <a:latin typeface="Calibri" pitchFamily="34" charset="0"/>
                <a:cs typeface="mohammad bold art 1" pitchFamily="2" charset="-78"/>
              </a:rPr>
              <a:t>.</a:t>
            </a:r>
          </a:p>
          <a:p>
            <a:pPr marL="0" indent="0" algn="r" rtl="1">
              <a:buNone/>
            </a:pPr>
            <a:endParaRPr lang="ar-KW" sz="1500" dirty="0">
              <a:solidFill>
                <a:schemeClr val="tx2"/>
              </a:solidFill>
              <a:latin typeface="Calibri" pitchFamily="34" charset="0"/>
              <a:cs typeface="mohammad bold art 1" pitchFamily="2" charset="-78"/>
            </a:endParaRPr>
          </a:p>
          <a:p>
            <a:pPr marL="0" indent="0" algn="r" rtl="1">
              <a:buNone/>
            </a:pPr>
            <a:r>
              <a:rPr lang="ar-KW" sz="1500" dirty="0">
                <a:solidFill>
                  <a:schemeClr val="tx2"/>
                </a:solidFill>
                <a:latin typeface="Calibri" pitchFamily="34" charset="0"/>
                <a:cs typeface="mohammad bold art 1" pitchFamily="2" charset="-78"/>
              </a:rPr>
              <a:t>11 . تقرير تفصيلي بأصول المصدر أو موجودات السندات أو الصكوك في الإصدارات غير المباشرة، على أن يصدر هذا التقرير من مراقب حسابات المصدر يفيد بأن تلك الأصول والموجودات قد تم تقييمها وفقاً للقواعد والمعايير المتعارف عليها، ويجوز للهيئة طلب نسخة من هذه التقييمات</a:t>
            </a:r>
            <a:r>
              <a:rPr lang="ar-KW" sz="1500" dirty="0" smtClean="0">
                <a:solidFill>
                  <a:schemeClr val="tx2"/>
                </a:solidFill>
                <a:latin typeface="Calibri" pitchFamily="34" charset="0"/>
                <a:cs typeface="mohammad bold art 1" pitchFamily="2" charset="-78"/>
              </a:rPr>
              <a:t>.</a:t>
            </a:r>
          </a:p>
          <a:p>
            <a:pPr marL="0" indent="0" algn="r" rtl="1">
              <a:buNone/>
            </a:pPr>
            <a:endParaRPr lang="ar-KW" sz="1500" dirty="0">
              <a:solidFill>
                <a:schemeClr val="tx2"/>
              </a:solidFill>
              <a:latin typeface="Calibri" pitchFamily="34" charset="0"/>
              <a:cs typeface="mohammad bold art 1" pitchFamily="2" charset="-78"/>
            </a:endParaRPr>
          </a:p>
          <a:p>
            <a:pPr marL="0" indent="0" algn="r" rtl="1">
              <a:buNone/>
            </a:pPr>
            <a:r>
              <a:rPr lang="ar-KW" sz="1500" dirty="0">
                <a:solidFill>
                  <a:schemeClr val="tx2"/>
                </a:solidFill>
                <a:latin typeface="Calibri" pitchFamily="34" charset="0"/>
                <a:cs typeface="mohammad bold art 1" pitchFamily="2" charset="-78"/>
              </a:rPr>
              <a:t>12 . إيصال</a:t>
            </a:r>
            <a:r>
              <a:rPr lang="ar-KW" sz="1500" dirty="0" smtClean="0">
                <a:solidFill>
                  <a:srgbClr val="FF0000"/>
                </a:solidFill>
                <a:latin typeface="Calibri" pitchFamily="34" charset="0"/>
                <a:cs typeface="mohammad bold art 1" pitchFamily="2" charset="-78"/>
              </a:rPr>
              <a:t> </a:t>
            </a:r>
            <a:r>
              <a:rPr lang="ar-KW" sz="1500" dirty="0">
                <a:solidFill>
                  <a:schemeClr val="tx2"/>
                </a:solidFill>
                <a:latin typeface="Calibri" pitchFamily="34" charset="0"/>
                <a:cs typeface="mohammad bold art 1" pitchFamily="2" charset="-78"/>
              </a:rPr>
              <a:t>دفع رسوم طلب الإدراج </a:t>
            </a:r>
            <a:r>
              <a:rPr lang="ar-KW" sz="1500" dirty="0" smtClean="0">
                <a:solidFill>
                  <a:schemeClr val="tx2"/>
                </a:solidFill>
                <a:latin typeface="Calibri" pitchFamily="34" charset="0"/>
                <a:cs typeface="mohammad bold art 1" pitchFamily="2" charset="-78"/>
              </a:rPr>
              <a:t>للهيئة</a:t>
            </a:r>
            <a:r>
              <a:rPr lang="en-US" sz="1500" dirty="0" smtClean="0">
                <a:solidFill>
                  <a:schemeClr val="tx2"/>
                </a:solidFill>
                <a:latin typeface="Calibri" pitchFamily="34" charset="0"/>
                <a:cs typeface="mohammad bold art 1" pitchFamily="2" charset="-78"/>
              </a:rPr>
              <a:t>.</a:t>
            </a:r>
            <a:endParaRPr lang="ar-KW" sz="15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41177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000" b="1" dirty="0" smtClean="0">
                <a:solidFill>
                  <a:schemeClr val="tx2"/>
                </a:solidFill>
                <a:latin typeface="Sakkal Majalla" pitchFamily="2" charset="-78"/>
                <a:cs typeface="mohammad bold art 1" pitchFamily="2" charset="-78"/>
              </a:rPr>
              <a:t>الفصل الثالث: إدراج السندات والصكوك</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lnSpcReduction="10000"/>
          </a:bodyPr>
          <a:lstStyle/>
          <a:p>
            <a:pPr algn="r" rtl="1" fontAlgn="base">
              <a:spcBef>
                <a:spcPct val="0"/>
              </a:spcBef>
              <a:spcAft>
                <a:spcPts val="600"/>
              </a:spcAft>
            </a:pPr>
            <a:endParaRPr lang="ar-KW" sz="2000" dirty="0" smtClean="0">
              <a:solidFill>
                <a:schemeClr val="tx2"/>
              </a:solidFill>
              <a:latin typeface="Calibri" pitchFamily="34" charset="0"/>
              <a:cs typeface="mohammad bold art 1" pitchFamily="2" charset="-78"/>
            </a:endParaRPr>
          </a:p>
          <a:p>
            <a:pPr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إدراج السندات أو الصكوك  المصدرة من قبل مصدر أجنبي</a:t>
            </a:r>
          </a:p>
          <a:p>
            <a:pPr marL="0" indent="0" algn="r" rtl="1" fontAlgn="base">
              <a:spcBef>
                <a:spcPct val="0"/>
              </a:spcBef>
              <a:spcAft>
                <a:spcPts val="600"/>
              </a:spcAft>
              <a:buNone/>
            </a:pPr>
            <a:r>
              <a:rPr lang="ar-KW" sz="1800" dirty="0" smtClean="0">
                <a:solidFill>
                  <a:schemeClr val="tx2"/>
                </a:solidFill>
                <a:latin typeface="Calibri" pitchFamily="34" charset="0"/>
                <a:cs typeface="mohammad bold art 1" pitchFamily="2" charset="-78"/>
              </a:rPr>
              <a:t>يسري على إدراج السندات والصكوك المصدرة عن مصدر أجنبي الشروط والأحكام المنصوص عليها بالفصل الثالث من كتاب الادراج بالإضافة</a:t>
            </a:r>
            <a:r>
              <a:rPr lang="ar-KW" sz="1800" dirty="0">
                <a:solidFill>
                  <a:schemeClr val="tx2"/>
                </a:solidFill>
                <a:latin typeface="Calibri" pitchFamily="34" charset="0"/>
                <a:cs typeface="mohammad bold art 1" pitchFamily="2" charset="-78"/>
              </a:rPr>
              <a:t> إلى الشروط </a:t>
            </a:r>
            <a:r>
              <a:rPr lang="ar-KW" sz="1800" dirty="0" smtClean="0">
                <a:solidFill>
                  <a:schemeClr val="tx2"/>
                </a:solidFill>
                <a:latin typeface="Calibri" pitchFamily="34" charset="0"/>
                <a:cs typeface="mohammad bold art 1" pitchFamily="2" charset="-78"/>
              </a:rPr>
              <a:t>الواردة في المادة 3-11. </a:t>
            </a:r>
          </a:p>
          <a:p>
            <a:pPr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الإدراج المشترك</a:t>
            </a:r>
          </a:p>
          <a:p>
            <a:pPr marL="0" indent="0" algn="r" rtl="1" fontAlgn="base">
              <a:spcBef>
                <a:spcPct val="0"/>
              </a:spcBef>
              <a:spcAft>
                <a:spcPts val="600"/>
              </a:spcAft>
              <a:buNone/>
            </a:pPr>
            <a:r>
              <a:rPr lang="ar-KW" sz="1800" dirty="0" smtClean="0">
                <a:solidFill>
                  <a:schemeClr val="tx2"/>
                </a:solidFill>
                <a:latin typeface="Calibri" pitchFamily="34" charset="0"/>
                <a:cs typeface="mohammad bold art 1" pitchFamily="2" charset="-78"/>
              </a:rPr>
              <a:t>لا يجوز لمصدر السندات أو الصكوك المدرجة في البورصة إدراج هذه السندات أو الصكوك في بورصات خارج دولة الكويت دون الحصول على موافقة من الهيئة، بالإضافة</a:t>
            </a:r>
            <a:r>
              <a:rPr lang="ar-KW" sz="1800" dirty="0">
                <a:solidFill>
                  <a:schemeClr val="tx2"/>
                </a:solidFill>
                <a:latin typeface="Calibri" pitchFamily="34" charset="0"/>
                <a:cs typeface="mohammad bold art 1" pitchFamily="2" charset="-78"/>
              </a:rPr>
              <a:t> إلى </a:t>
            </a:r>
            <a:r>
              <a:rPr lang="ar-KW" sz="1800" dirty="0" smtClean="0">
                <a:solidFill>
                  <a:schemeClr val="tx2"/>
                </a:solidFill>
                <a:latin typeface="Calibri" pitchFamily="34" charset="0"/>
                <a:cs typeface="mohammad bold art 1" pitchFamily="2" charset="-78"/>
              </a:rPr>
              <a:t>استيفاء الشروط الواردة في المادة 3-13. </a:t>
            </a:r>
          </a:p>
          <a:p>
            <a:pPr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إلغاء الإدراج</a:t>
            </a:r>
          </a:p>
          <a:p>
            <a:pPr marL="0" indent="0" algn="r" rtl="1" fontAlgn="base">
              <a:spcBef>
                <a:spcPct val="0"/>
              </a:spcBef>
              <a:spcAft>
                <a:spcPts val="600"/>
              </a:spcAft>
              <a:buNone/>
            </a:pPr>
            <a:r>
              <a:rPr lang="ar-KW" sz="1800" dirty="0" smtClean="0">
                <a:solidFill>
                  <a:schemeClr val="tx2"/>
                </a:solidFill>
                <a:latin typeface="Calibri" pitchFamily="34" charset="0"/>
                <a:cs typeface="mohammad bold art 1" pitchFamily="2" charset="-78"/>
              </a:rPr>
              <a:t>يجوز للهيئة إلغاء إدراج أي سندات أو صكوك مدرجة في البورصة في أي من الحالات الواردة في المادة 3-14 .</a:t>
            </a:r>
          </a:p>
          <a:p>
            <a:pPr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الانسحاب الاختياري</a:t>
            </a:r>
          </a:p>
          <a:p>
            <a:pPr marL="0" indent="0" algn="r" rtl="1" fontAlgn="base">
              <a:spcBef>
                <a:spcPct val="0"/>
              </a:spcBef>
              <a:spcAft>
                <a:spcPts val="600"/>
              </a:spcAft>
              <a:buNone/>
            </a:pPr>
            <a:r>
              <a:rPr lang="ar-KW" sz="1800" dirty="0" smtClean="0">
                <a:solidFill>
                  <a:schemeClr val="tx2"/>
                </a:solidFill>
                <a:latin typeface="Calibri" pitchFamily="34" charset="0"/>
                <a:cs typeface="mohammad bold art 1" pitchFamily="2" charset="-78"/>
              </a:rPr>
              <a:t>يجوز للمصدر التقدم بطلب للانسحاب الاختياري وفقاً للشروط والإجراءات المذكورة في المادة 3-15. </a:t>
            </a:r>
          </a:p>
          <a:p>
            <a:pPr marL="0" indent="0" algn="r" rtl="1" fontAlgn="base">
              <a:spcBef>
                <a:spcPct val="0"/>
              </a:spcBef>
              <a:spcAft>
                <a:spcPts val="600"/>
              </a:spcAft>
              <a:buNone/>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02917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274638"/>
            <a:ext cx="5626969" cy="1143000"/>
          </a:xfrm>
        </p:spPr>
        <p:txBody>
          <a:bodyPr>
            <a:noAutofit/>
          </a:bodyPr>
          <a:lstStyle/>
          <a:p>
            <a:pPr algn="r" rtl="1"/>
            <a:r>
              <a:rPr lang="ar-KW" sz="3200" b="1" dirty="0" smtClean="0">
                <a:solidFill>
                  <a:schemeClr val="tx2"/>
                </a:solidFill>
                <a:latin typeface="Sakkal Majalla" pitchFamily="2" charset="-78"/>
                <a:cs typeface="mohammad bold art 1" pitchFamily="2" charset="-78"/>
              </a:rPr>
              <a:t>الفصل الرابع: إدراج وحدات الصناديق المحلية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شروط الإدراج وحدات الصناديق المحلية.</a:t>
            </a:r>
            <a:endParaRPr lang="en-US" sz="20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KW" sz="1800" dirty="0">
                <a:solidFill>
                  <a:schemeClr val="tx2"/>
                </a:solidFill>
                <a:cs typeface="mohammad bold art 1" pitchFamily="2" charset="-78"/>
              </a:rPr>
              <a:t>يجب على الصناديق التي تتقدم بطلب إدراج وحداتها في</a:t>
            </a:r>
            <a:r>
              <a:rPr lang="ar-KW" sz="1800" dirty="0" smtClean="0">
                <a:solidFill>
                  <a:srgbClr val="FF0000"/>
                </a:solidFill>
                <a:cs typeface="mohammad bold art 1" pitchFamily="2" charset="-78"/>
              </a:rPr>
              <a:t> </a:t>
            </a:r>
            <a:r>
              <a:rPr lang="ar-KW" sz="1800" dirty="0">
                <a:solidFill>
                  <a:schemeClr val="tx2"/>
                </a:solidFill>
                <a:cs typeface="mohammad bold art 1" pitchFamily="2" charset="-78"/>
              </a:rPr>
              <a:t>البورصة أن تستوفي الشروط المذكورة في المادة 4-1 من هذا الكتاب</a:t>
            </a:r>
            <a:r>
              <a:rPr lang="ar-KW" sz="1800" dirty="0" smtClean="0">
                <a:solidFill>
                  <a:schemeClr val="tx2"/>
                </a:solidFill>
                <a:cs typeface="mohammad bold art 1" pitchFamily="2" charset="-78"/>
              </a:rPr>
              <a:t>. </a:t>
            </a:r>
          </a:p>
          <a:p>
            <a:pPr marL="0" indent="0" algn="r" rtl="1" fontAlgn="base">
              <a:spcBef>
                <a:spcPct val="0"/>
              </a:spcBef>
              <a:spcAft>
                <a:spcPts val="600"/>
              </a:spcAft>
              <a:buNone/>
            </a:pPr>
            <a:endParaRPr lang="ar-KW" sz="1800" dirty="0">
              <a:solidFill>
                <a:schemeClr val="tx2"/>
              </a:solidFill>
              <a:cs typeface="mohammad bold art 1" pitchFamily="2" charset="-78"/>
            </a:endParaRP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بيانات طلب الإدراج: </a:t>
            </a:r>
          </a:p>
          <a:p>
            <a:pPr marL="0" indent="0" algn="just" rtl="1">
              <a:buNone/>
            </a:pPr>
            <a:r>
              <a:rPr lang="ar-KW" sz="1800" dirty="0">
                <a:solidFill>
                  <a:schemeClr val="tx2"/>
                </a:solidFill>
                <a:cs typeface="mohammad bold art 1" pitchFamily="2" charset="-78"/>
              </a:rPr>
              <a:t>يقدم طلب الإدراج إلى الهيئة على النموذج المعد لذلك مرفقاً به المستندات التالية:</a:t>
            </a:r>
          </a:p>
          <a:p>
            <a:pPr algn="just" rtl="1">
              <a:buAutoNum type="arabicPeriod"/>
            </a:pPr>
            <a:r>
              <a:rPr lang="ar-KW" sz="1700" dirty="0" smtClean="0">
                <a:solidFill>
                  <a:schemeClr val="tx2"/>
                </a:solidFill>
                <a:cs typeface="mohammad bold art 1" pitchFamily="2" charset="-78"/>
              </a:rPr>
              <a:t>كتاب تفويض من مدير الصندوق إلى مستشار الإدراج لمتابعة </a:t>
            </a:r>
            <a:r>
              <a:rPr lang="ar-KW" sz="1700" dirty="0">
                <a:solidFill>
                  <a:schemeClr val="tx2"/>
                </a:solidFill>
                <a:cs typeface="mohammad bold art 1" pitchFamily="2" charset="-78"/>
              </a:rPr>
              <a:t>إجراءات</a:t>
            </a:r>
            <a:r>
              <a:rPr lang="ar-KW" sz="1700" dirty="0" smtClean="0">
                <a:solidFill>
                  <a:srgbClr val="FF0000"/>
                </a:solidFill>
                <a:cs typeface="mohammad bold art 1" pitchFamily="2" charset="-78"/>
              </a:rPr>
              <a:t> </a:t>
            </a:r>
            <a:r>
              <a:rPr lang="ar-KW" sz="1700" dirty="0">
                <a:solidFill>
                  <a:schemeClr val="tx2"/>
                </a:solidFill>
                <a:cs typeface="mohammad bold art 1" pitchFamily="2" charset="-78"/>
              </a:rPr>
              <a:t>إدراج</a:t>
            </a:r>
            <a:r>
              <a:rPr lang="en-US" sz="1700" dirty="0" smtClean="0">
                <a:solidFill>
                  <a:schemeClr val="tx2"/>
                </a:solidFill>
                <a:cs typeface="mohammad bold art 1" pitchFamily="2" charset="-78"/>
              </a:rPr>
              <a:t> </a:t>
            </a:r>
            <a:r>
              <a:rPr lang="ar-KW" sz="1700" dirty="0" smtClean="0">
                <a:solidFill>
                  <a:schemeClr val="tx2"/>
                </a:solidFill>
                <a:cs typeface="mohammad bold art 1" pitchFamily="2" charset="-78"/>
              </a:rPr>
              <a:t>وحدات </a:t>
            </a:r>
            <a:r>
              <a:rPr lang="ar-KW" sz="1700" dirty="0">
                <a:solidFill>
                  <a:schemeClr val="tx2"/>
                </a:solidFill>
                <a:cs typeface="mohammad bold art 1" pitchFamily="2" charset="-78"/>
              </a:rPr>
              <a:t>الصندوق في البورصة</a:t>
            </a:r>
            <a:r>
              <a:rPr lang="ar-KW" sz="1700" dirty="0" smtClean="0">
                <a:solidFill>
                  <a:schemeClr val="tx2"/>
                </a:solidFill>
                <a:cs typeface="mohammad bold art 1" pitchFamily="2" charset="-78"/>
              </a:rPr>
              <a:t>.</a:t>
            </a:r>
            <a:endParaRPr lang="en-US" sz="1700" dirty="0" smtClean="0">
              <a:solidFill>
                <a:schemeClr val="tx2"/>
              </a:solidFill>
              <a:cs typeface="mohammad bold art 1" pitchFamily="2" charset="-78"/>
            </a:endParaRPr>
          </a:p>
          <a:p>
            <a:pPr algn="just" rtl="1">
              <a:buFont typeface="Arial" panose="020B0604020202020204" pitchFamily="34" charset="0"/>
              <a:buAutoNum type="arabicPeriod"/>
            </a:pPr>
            <a:r>
              <a:rPr lang="ar-KW" sz="1700" dirty="0" smtClean="0">
                <a:solidFill>
                  <a:schemeClr val="tx2"/>
                </a:solidFill>
                <a:cs typeface="mohammad bold art 1" pitchFamily="2" charset="-78"/>
              </a:rPr>
              <a:t> </a:t>
            </a:r>
            <a:r>
              <a:rPr lang="ar-KW" sz="1700" dirty="0">
                <a:solidFill>
                  <a:schemeClr val="tx2"/>
                </a:solidFill>
                <a:cs typeface="mohammad bold art 1" pitchFamily="2" charset="-78"/>
              </a:rPr>
              <a:t>البيانات الأساسية والمالية للصندوق على النحو التالي</a:t>
            </a:r>
            <a:r>
              <a:rPr lang="ar-KW" sz="1700" dirty="0" smtClean="0">
                <a:solidFill>
                  <a:schemeClr val="tx2"/>
                </a:solidFill>
                <a:cs typeface="mohammad bold art 1" pitchFamily="2" charset="-78"/>
              </a:rPr>
              <a:t>:</a:t>
            </a:r>
          </a:p>
          <a:p>
            <a:pPr marL="0" indent="0" algn="just" rtl="1">
              <a:buNone/>
            </a:pPr>
            <a:endParaRPr lang="ar-KW" sz="1700" dirty="0">
              <a:solidFill>
                <a:schemeClr val="tx2"/>
              </a:solidFill>
              <a:cs typeface="mohammad bold art 1" pitchFamily="2" charset="-78"/>
            </a:endParaRPr>
          </a:p>
          <a:p>
            <a:pPr marL="0" indent="0" algn="just" rtl="1">
              <a:buNone/>
            </a:pPr>
            <a:r>
              <a:rPr lang="ar-KW" sz="1500" dirty="0">
                <a:solidFill>
                  <a:schemeClr val="tx2"/>
                </a:solidFill>
                <a:cs typeface="mohammad bold art 1" pitchFamily="2" charset="-78"/>
              </a:rPr>
              <a:t>أ. نسخة من النظام الأساسي للصندوق مع أي تعديلات طرأت عليه، وصورة </a:t>
            </a:r>
            <a:r>
              <a:rPr lang="ar-KW" sz="1500" dirty="0" smtClean="0">
                <a:solidFill>
                  <a:schemeClr val="tx2"/>
                </a:solidFill>
                <a:cs typeface="mohammad bold art 1" pitchFamily="2" charset="-78"/>
              </a:rPr>
              <a:t>من شهادة </a:t>
            </a:r>
            <a:r>
              <a:rPr lang="ar-KW" sz="1500" dirty="0">
                <a:solidFill>
                  <a:schemeClr val="tx2"/>
                </a:solidFill>
                <a:cs typeface="mohammad bold art 1" pitchFamily="2" charset="-78"/>
              </a:rPr>
              <a:t>الترخيص ونشرة الاصدار</a:t>
            </a:r>
            <a:r>
              <a:rPr lang="ar-KW" sz="1500" dirty="0" smtClean="0">
                <a:solidFill>
                  <a:schemeClr val="tx2"/>
                </a:solidFill>
                <a:cs typeface="mohammad bold art 1" pitchFamily="2" charset="-78"/>
              </a:rPr>
              <a:t>.</a:t>
            </a:r>
            <a:endParaRPr lang="ar-KW" sz="1500" dirty="0">
              <a:solidFill>
                <a:schemeClr val="tx2"/>
              </a:solidFill>
              <a:cs typeface="mohammad bold art 1" pitchFamily="2" charset="-78"/>
            </a:endParaRPr>
          </a:p>
          <a:p>
            <a:pPr marL="0" indent="0" algn="just" rtl="1">
              <a:buNone/>
            </a:pPr>
            <a:r>
              <a:rPr lang="ar-KW" sz="1500" dirty="0">
                <a:solidFill>
                  <a:schemeClr val="tx2"/>
                </a:solidFill>
                <a:cs typeface="mohammad bold art 1" pitchFamily="2" charset="-78"/>
              </a:rPr>
              <a:t>ب. النسخة الأصلية المعتمدة من البيانات المالية السنوية المدققة عن آخر </a:t>
            </a:r>
            <a:r>
              <a:rPr lang="ar-KW" sz="1500" dirty="0" smtClean="0">
                <a:solidFill>
                  <a:schemeClr val="tx2"/>
                </a:solidFill>
                <a:cs typeface="mohammad bold art 1" pitchFamily="2" charset="-78"/>
              </a:rPr>
              <a:t>سنة مالية </a:t>
            </a:r>
            <a:r>
              <a:rPr lang="ar-KW" sz="1500" dirty="0">
                <a:solidFill>
                  <a:schemeClr val="tx2"/>
                </a:solidFill>
                <a:cs typeface="mohammad bold art 1" pitchFamily="2" charset="-78"/>
              </a:rPr>
              <a:t>قبل تقديم طلب الإدراج، وكذلك أحدث البيانات المالية المرحلية </a:t>
            </a:r>
            <a:r>
              <a:rPr lang="ar-KW" sz="1500" dirty="0" smtClean="0">
                <a:solidFill>
                  <a:schemeClr val="tx2"/>
                </a:solidFill>
                <a:cs typeface="mohammad bold art 1" pitchFamily="2" charset="-78"/>
              </a:rPr>
              <a:t>المدققة إذا </a:t>
            </a:r>
            <a:r>
              <a:rPr lang="ar-KW" sz="1500" dirty="0">
                <a:solidFill>
                  <a:schemeClr val="tx2"/>
                </a:solidFill>
                <a:cs typeface="mohammad bold art 1" pitchFamily="2" charset="-78"/>
              </a:rPr>
              <a:t>انقضت ثلاثة أشهر من انتهاء السنة المالية.</a:t>
            </a:r>
          </a:p>
          <a:p>
            <a:pPr marL="0" indent="0" algn="just" rtl="1">
              <a:buNone/>
            </a:pPr>
            <a:r>
              <a:rPr lang="ar-KW" sz="1500" dirty="0">
                <a:solidFill>
                  <a:schemeClr val="tx2"/>
                </a:solidFill>
                <a:cs typeface="mohammad bold art 1" pitchFamily="2" charset="-78"/>
              </a:rPr>
              <a:t>ج. نسخة من سجل حملة وحدات الصندوق معتمدة من وكالة مقاصة.</a:t>
            </a:r>
          </a:p>
          <a:p>
            <a:pPr marL="0" indent="0" algn="just" rtl="1" fontAlgn="base">
              <a:spcBef>
                <a:spcPct val="0"/>
              </a:spcBef>
              <a:spcAft>
                <a:spcPts val="600"/>
              </a:spcAft>
              <a:buNone/>
            </a:pPr>
            <a:endParaRPr lang="ar-KW" sz="1600" dirty="0" smtClean="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40188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0158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274638"/>
            <a:ext cx="5626969" cy="1143000"/>
          </a:xfrm>
        </p:spPr>
        <p:txBody>
          <a:bodyPr>
            <a:noAutofit/>
          </a:bodyPr>
          <a:lstStyle/>
          <a:p>
            <a:pPr algn="r" rtl="1"/>
            <a:r>
              <a:rPr lang="ar-KW" sz="3200" b="1" dirty="0" smtClean="0">
                <a:solidFill>
                  <a:schemeClr val="tx2"/>
                </a:solidFill>
                <a:latin typeface="Sakkal Majalla" pitchFamily="2" charset="-78"/>
                <a:cs typeface="mohammad bold art 1" pitchFamily="2" charset="-78"/>
              </a:rPr>
              <a:t>الفصل الرابع: إدراج وحدات الصناديق المحلية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r>
              <a:rPr lang="ar-KW" sz="1500" dirty="0" smtClean="0">
                <a:solidFill>
                  <a:schemeClr val="tx2"/>
                </a:solidFill>
                <a:cs typeface="mohammad bold art 1" pitchFamily="2" charset="-78"/>
              </a:rPr>
              <a:t>2. البيانات </a:t>
            </a:r>
            <a:r>
              <a:rPr lang="ar-KW" sz="1500" dirty="0">
                <a:solidFill>
                  <a:schemeClr val="tx2"/>
                </a:solidFill>
                <a:cs typeface="mohammad bold art 1" pitchFamily="2" charset="-78"/>
              </a:rPr>
              <a:t>الأساسية والمالية للصندوق على النحو التالي</a:t>
            </a:r>
            <a:r>
              <a:rPr lang="ar-KW" sz="1500" dirty="0" smtClean="0">
                <a:solidFill>
                  <a:schemeClr val="tx2"/>
                </a:solidFill>
                <a:cs typeface="mohammad bold art 1" pitchFamily="2" charset="-78"/>
              </a:rPr>
              <a:t>:</a:t>
            </a:r>
          </a:p>
          <a:p>
            <a:pPr marL="0" indent="0" algn="just" rtl="1">
              <a:buNone/>
            </a:pPr>
            <a:r>
              <a:rPr lang="ar-KW" sz="1500" dirty="0">
                <a:solidFill>
                  <a:schemeClr val="tx2"/>
                </a:solidFill>
                <a:cs typeface="mohammad bold art 1" pitchFamily="2" charset="-78"/>
              </a:rPr>
              <a:t>د. قائمة بأسماء مقدمي الخدمات.</a:t>
            </a:r>
          </a:p>
          <a:p>
            <a:pPr marL="0" indent="0" algn="just" rtl="1">
              <a:buNone/>
            </a:pPr>
            <a:r>
              <a:rPr lang="ar-KW" sz="1500" dirty="0">
                <a:solidFill>
                  <a:schemeClr val="tx2"/>
                </a:solidFill>
                <a:cs typeface="mohammad bold art 1" pitchFamily="2" charset="-78"/>
              </a:rPr>
              <a:t>ه. تعهد الجهة القائمة على إدارة الصندوق بالالتزام بالقوانين واللوائح </a:t>
            </a:r>
            <a:r>
              <a:rPr lang="ar-KW" sz="1500" dirty="0" smtClean="0">
                <a:solidFill>
                  <a:schemeClr val="tx2"/>
                </a:solidFill>
                <a:cs typeface="mohammad bold art 1" pitchFamily="2" charset="-78"/>
              </a:rPr>
              <a:t>والقرارات المعمول </a:t>
            </a:r>
            <a:r>
              <a:rPr lang="ar-KW" sz="1500" dirty="0">
                <a:solidFill>
                  <a:schemeClr val="tx2"/>
                </a:solidFill>
                <a:cs typeface="mohammad bold art 1" pitchFamily="2" charset="-78"/>
              </a:rPr>
              <a:t>بها في البورصة، وتقديم كافة البيانات والمعلومات التي تطلبها </a:t>
            </a:r>
            <a:r>
              <a:rPr lang="ar-KW" sz="1500" dirty="0" smtClean="0">
                <a:solidFill>
                  <a:schemeClr val="tx2"/>
                </a:solidFill>
                <a:cs typeface="mohammad bold art 1" pitchFamily="2" charset="-78"/>
              </a:rPr>
              <a:t>الهيئة والبورصة</a:t>
            </a:r>
            <a:r>
              <a:rPr lang="ar-KW" sz="1500" dirty="0">
                <a:solidFill>
                  <a:schemeClr val="tx2"/>
                </a:solidFill>
                <a:cs typeface="mohammad bold art 1" pitchFamily="2" charset="-78"/>
              </a:rPr>
              <a:t>.</a:t>
            </a:r>
          </a:p>
          <a:p>
            <a:pPr marL="0" indent="0" algn="just" rtl="1">
              <a:buNone/>
            </a:pPr>
            <a:r>
              <a:rPr lang="ar-KW" sz="1500" dirty="0">
                <a:solidFill>
                  <a:schemeClr val="tx2"/>
                </a:solidFill>
                <a:cs typeface="mohammad bold art 1" pitchFamily="2" charset="-78"/>
              </a:rPr>
              <a:t>و. شكل ونوع الصندوق.</a:t>
            </a:r>
          </a:p>
          <a:p>
            <a:pPr marL="0" indent="0" algn="just" rtl="1">
              <a:buNone/>
            </a:pPr>
            <a:r>
              <a:rPr lang="ar-KW" sz="1500" dirty="0">
                <a:solidFill>
                  <a:schemeClr val="tx2"/>
                </a:solidFill>
                <a:cs typeface="mohammad bold art 1" pitchFamily="2" charset="-78"/>
              </a:rPr>
              <a:t>ز. اسم الصندوق.</a:t>
            </a:r>
          </a:p>
          <a:p>
            <a:pPr marL="0" indent="0" algn="just" rtl="1">
              <a:buNone/>
            </a:pPr>
            <a:r>
              <a:rPr lang="ar-KW" sz="1500" dirty="0">
                <a:solidFill>
                  <a:schemeClr val="tx2"/>
                </a:solidFill>
                <a:cs typeface="mohammad bold art 1" pitchFamily="2" charset="-78"/>
              </a:rPr>
              <a:t>ح. اسم مدير الصندوق وعنوانه.</a:t>
            </a:r>
          </a:p>
          <a:p>
            <a:pPr marL="0" indent="0" algn="just" rtl="1">
              <a:buNone/>
            </a:pPr>
            <a:r>
              <a:rPr lang="ar-KW" sz="1500" dirty="0">
                <a:solidFill>
                  <a:schemeClr val="tx2"/>
                </a:solidFill>
                <a:cs typeface="mohammad bold art 1" pitchFamily="2" charset="-78"/>
              </a:rPr>
              <a:t>ط. مراقب الاستثمار وأمين الحفظ.</a:t>
            </a:r>
          </a:p>
          <a:p>
            <a:pPr marL="0" indent="0" algn="just" rtl="1">
              <a:buNone/>
            </a:pPr>
            <a:r>
              <a:rPr lang="ar-KW" sz="1500" dirty="0">
                <a:solidFill>
                  <a:schemeClr val="tx2"/>
                </a:solidFill>
                <a:cs typeface="mohammad bold art 1" pitchFamily="2" charset="-78"/>
              </a:rPr>
              <a:t>ي. مدة الصندوق.</a:t>
            </a:r>
          </a:p>
          <a:p>
            <a:pPr marL="0" indent="0" algn="just" rtl="1">
              <a:buNone/>
            </a:pPr>
            <a:r>
              <a:rPr lang="ar-KW" sz="1500" dirty="0">
                <a:solidFill>
                  <a:schemeClr val="tx2"/>
                </a:solidFill>
                <a:cs typeface="mohammad bold art 1" pitchFamily="2" charset="-78"/>
              </a:rPr>
              <a:t>ك. رأس مال الصندوق ونظام سداده.</a:t>
            </a:r>
          </a:p>
          <a:p>
            <a:pPr marL="0" indent="0" algn="just" rtl="1">
              <a:buNone/>
            </a:pPr>
            <a:r>
              <a:rPr lang="ar-KW" sz="1500" dirty="0">
                <a:solidFill>
                  <a:schemeClr val="tx2"/>
                </a:solidFill>
                <a:cs typeface="mohammad bold art 1" pitchFamily="2" charset="-78"/>
              </a:rPr>
              <a:t>ل. عملة الصندوق.</a:t>
            </a:r>
          </a:p>
          <a:p>
            <a:pPr marL="0" indent="0" algn="just" rtl="1">
              <a:buNone/>
            </a:pPr>
            <a:r>
              <a:rPr lang="ar-KW" sz="1500" dirty="0">
                <a:solidFill>
                  <a:schemeClr val="tx2"/>
                </a:solidFill>
                <a:cs typeface="mohammad bold art 1" pitchFamily="2" charset="-78"/>
              </a:rPr>
              <a:t>م. اسم مكتب التدقيق الشرعي الخارجي للصناديق المرخصة بالعمل وفق </a:t>
            </a:r>
            <a:r>
              <a:rPr lang="ar-KW" sz="1500" dirty="0" smtClean="0">
                <a:solidFill>
                  <a:schemeClr val="tx2"/>
                </a:solidFill>
                <a:cs typeface="mohammad bold art 1" pitchFamily="2" charset="-78"/>
              </a:rPr>
              <a:t>أحكام الشريعة </a:t>
            </a:r>
            <a:r>
              <a:rPr lang="ar-KW" sz="1500" dirty="0">
                <a:solidFill>
                  <a:schemeClr val="tx2"/>
                </a:solidFill>
                <a:cs typeface="mohammad bold art 1" pitchFamily="2" charset="-78"/>
              </a:rPr>
              <a:t>الاسلامية.</a:t>
            </a:r>
          </a:p>
          <a:p>
            <a:pPr marL="0" indent="0" algn="just" rtl="1">
              <a:buNone/>
            </a:pPr>
            <a:r>
              <a:rPr lang="ar-KW" sz="1500" dirty="0">
                <a:solidFill>
                  <a:schemeClr val="tx2"/>
                </a:solidFill>
                <a:cs typeface="mohammad bold art 1" pitchFamily="2" charset="-78"/>
              </a:rPr>
              <a:t>ن. مستشار الإدراج.</a:t>
            </a:r>
          </a:p>
        </p:txBody>
      </p:sp>
      <p:sp>
        <p:nvSpPr>
          <p:cNvPr id="4" name="Slide Number Placeholder 3"/>
          <p:cNvSpPr>
            <a:spLocks noGrp="1"/>
          </p:cNvSpPr>
          <p:nvPr>
            <p:ph type="sldNum" sz="quarter" idx="12"/>
          </p:nvPr>
        </p:nvSpPr>
        <p:spPr/>
        <p:txBody>
          <a:bodyPr/>
          <a:lstStyle/>
          <a:p>
            <a:fld id="{2E51A151-84BD-4E71-B744-C440629F458B}" type="slidenum">
              <a:rPr lang="en-US" smtClean="0"/>
              <a:pPr/>
              <a:t>19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40188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5338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جدول أعمال الورشة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lnSpcReduction="10000"/>
          </a:bodyPr>
          <a:lstStyle/>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نبذة عن قواعد الإدراج.</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مقدمة عن الكتاب الثاني عشر – قواعد الإدراج.</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الفصل الأول: أحكام عامة ونطاق التطبيق.</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الفصل الثاني: إدراج أسهم شركات مساهمة.</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الفصل الثالث: إدراج السندات والصكوك.</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الفصل الرابع: إدراج وحدات صناديق الاستثمار المحلية.</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الفصل الخامس: أحكام ختامية.</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الملاحق.</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التعريفات.</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خطوات تقديم طلب الإدراج.</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أحكام انتقالية.</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أسئلة وأجوبة.</a:t>
            </a:r>
          </a:p>
          <a:p>
            <a:pPr algn="r" rtl="1" fontAlgn="base">
              <a:spcBef>
                <a:spcPct val="0"/>
              </a:spcBef>
              <a:spcAft>
                <a:spcPts val="600"/>
              </a:spcAft>
            </a:pPr>
            <a:endParaRPr lang="ar-KW" sz="2800" dirty="0" smtClean="0">
              <a:solidFill>
                <a:schemeClr val="tx2"/>
              </a:solidFill>
              <a:latin typeface="Calibri" pitchFamily="34" charset="0"/>
            </a:endParaRPr>
          </a:p>
          <a:p>
            <a:pPr algn="r" rtl="1" fontAlgn="base">
              <a:spcBef>
                <a:spcPct val="0"/>
              </a:spcBef>
              <a:spcAft>
                <a:spcPts val="600"/>
              </a:spcAft>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274638"/>
            <a:ext cx="5626969" cy="1143000"/>
          </a:xfrm>
        </p:spPr>
        <p:txBody>
          <a:bodyPr>
            <a:noAutofit/>
          </a:bodyPr>
          <a:lstStyle/>
          <a:p>
            <a:pPr algn="r" rtl="1"/>
            <a:r>
              <a:rPr lang="ar-KW" sz="3200" b="1" dirty="0" smtClean="0">
                <a:solidFill>
                  <a:schemeClr val="tx2"/>
                </a:solidFill>
                <a:latin typeface="Sakkal Majalla" pitchFamily="2" charset="-78"/>
                <a:cs typeface="mohammad bold art 1" pitchFamily="2" charset="-78"/>
              </a:rPr>
              <a:t>الفصل الرابع: إدراج وحدات الصناديق المحلية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a:buFont typeface="Arial" panose="020B0604020202020204" pitchFamily="34" charset="0"/>
              <a:buNone/>
            </a:pPr>
            <a:r>
              <a:rPr lang="ar-KW" sz="1700" dirty="0">
                <a:solidFill>
                  <a:schemeClr val="tx2"/>
                </a:solidFill>
                <a:cs typeface="mohammad bold art 1" pitchFamily="2" charset="-78"/>
              </a:rPr>
              <a:t>3. رأي قانوني من مكتب المستشار القانوني الخارجي للصندوق عن القضايا </a:t>
            </a:r>
            <a:r>
              <a:rPr lang="ar-KW" sz="1700" dirty="0" smtClean="0">
                <a:solidFill>
                  <a:schemeClr val="tx2"/>
                </a:solidFill>
                <a:cs typeface="mohammad bold art 1" pitchFamily="2" charset="-78"/>
              </a:rPr>
              <a:t>أو مجموعة </a:t>
            </a:r>
            <a:r>
              <a:rPr lang="ar-KW" sz="1700" dirty="0">
                <a:solidFill>
                  <a:schemeClr val="tx2"/>
                </a:solidFill>
                <a:cs typeface="mohammad bold art 1" pitchFamily="2" charset="-78"/>
              </a:rPr>
              <a:t>القضايا ذات الأثر الجوهري على المركز المالي للصندوق سواء </a:t>
            </a:r>
            <a:r>
              <a:rPr lang="ar-KW" sz="1700" dirty="0" smtClean="0">
                <a:solidFill>
                  <a:schemeClr val="tx2"/>
                </a:solidFill>
                <a:cs typeface="mohammad bold art 1" pitchFamily="2" charset="-78"/>
              </a:rPr>
              <a:t>كانت مقامة </a:t>
            </a:r>
            <a:r>
              <a:rPr lang="ar-KW" sz="1700" dirty="0">
                <a:solidFill>
                  <a:schemeClr val="tx2"/>
                </a:solidFill>
                <a:cs typeface="mohammad bold art 1" pitchFamily="2" charset="-78"/>
              </a:rPr>
              <a:t>من أو ضد الصندوق، وتقدير مبالغ تلك القضايا وتفاصيلها</a:t>
            </a:r>
            <a:r>
              <a:rPr lang="ar-KW" sz="1700" dirty="0" smtClean="0">
                <a:solidFill>
                  <a:schemeClr val="tx2"/>
                </a:solidFill>
                <a:cs typeface="mohammad bold art 1" pitchFamily="2" charset="-78"/>
              </a:rPr>
              <a:t>.</a:t>
            </a:r>
          </a:p>
          <a:p>
            <a:pPr marL="0" indent="0" algn="just" rtl="1">
              <a:buFont typeface="Arial" panose="020B0604020202020204" pitchFamily="34" charset="0"/>
              <a:buNone/>
            </a:pPr>
            <a:endParaRPr lang="ar-KW" sz="1700" dirty="0">
              <a:solidFill>
                <a:schemeClr val="tx2"/>
              </a:solidFill>
              <a:cs typeface="mohammad bold art 1" pitchFamily="2" charset="-78"/>
            </a:endParaRPr>
          </a:p>
          <a:p>
            <a:pPr marL="0" indent="0" algn="just" rtl="1">
              <a:buFont typeface="Arial" panose="020B0604020202020204" pitchFamily="34" charset="0"/>
              <a:buNone/>
            </a:pPr>
            <a:r>
              <a:rPr lang="ar-KW" sz="1700" dirty="0">
                <a:solidFill>
                  <a:schemeClr val="tx2"/>
                </a:solidFill>
                <a:cs typeface="mohammad bold art 1" pitchFamily="2" charset="-78"/>
              </a:rPr>
              <a:t>4. قائمة بأسماء المخولين بالتوقيع عن الصندوق ونماذج التوقيع</a:t>
            </a:r>
            <a:r>
              <a:rPr lang="ar-KW" sz="1700" dirty="0" smtClean="0">
                <a:solidFill>
                  <a:schemeClr val="tx2"/>
                </a:solidFill>
                <a:cs typeface="mohammad bold art 1" pitchFamily="2" charset="-78"/>
              </a:rPr>
              <a:t>.</a:t>
            </a:r>
          </a:p>
          <a:p>
            <a:pPr marL="0" indent="0" algn="just" rtl="1">
              <a:buFont typeface="Arial" panose="020B0604020202020204" pitchFamily="34" charset="0"/>
              <a:buNone/>
            </a:pPr>
            <a:endParaRPr lang="ar-KW" sz="1700" dirty="0">
              <a:solidFill>
                <a:schemeClr val="tx2"/>
              </a:solidFill>
              <a:cs typeface="mohammad bold art 1" pitchFamily="2" charset="-78"/>
            </a:endParaRPr>
          </a:p>
          <a:p>
            <a:pPr marL="0" indent="0" algn="just" rtl="1">
              <a:buFont typeface="Arial" panose="020B0604020202020204" pitchFamily="34" charset="0"/>
              <a:buNone/>
            </a:pPr>
            <a:r>
              <a:rPr lang="ar-KW" sz="1700" dirty="0">
                <a:solidFill>
                  <a:schemeClr val="tx2"/>
                </a:solidFill>
                <a:cs typeface="mohammad bold art 1" pitchFamily="2" charset="-78"/>
              </a:rPr>
              <a:t>5 . إيصال دفع رسوم طلب الإدراج للهيئة</a:t>
            </a:r>
            <a:r>
              <a:rPr lang="ar-KW" sz="1700" dirty="0" smtClean="0">
                <a:solidFill>
                  <a:schemeClr val="tx2"/>
                </a:solidFill>
                <a:cs typeface="mohammad bold art 1" pitchFamily="2" charset="-78"/>
              </a:rPr>
              <a:t>.</a:t>
            </a:r>
          </a:p>
          <a:p>
            <a:pPr marL="0" indent="0" algn="just" rtl="1">
              <a:buFont typeface="Arial" panose="020B0604020202020204" pitchFamily="34" charset="0"/>
              <a:buNone/>
            </a:pPr>
            <a:endParaRPr lang="ar-KW" sz="1700" dirty="0">
              <a:solidFill>
                <a:schemeClr val="tx2"/>
              </a:solidFill>
              <a:cs typeface="mohammad bold art 1" pitchFamily="2" charset="-78"/>
            </a:endParaRPr>
          </a:p>
          <a:p>
            <a:pPr marL="0" indent="0" algn="just" rtl="1">
              <a:buFont typeface="Arial" panose="020B0604020202020204" pitchFamily="34" charset="0"/>
              <a:buNone/>
            </a:pPr>
            <a:r>
              <a:rPr lang="ar-KW" sz="1700" dirty="0">
                <a:solidFill>
                  <a:schemeClr val="tx2"/>
                </a:solidFill>
                <a:cs typeface="mohammad bold art 1" pitchFamily="2" charset="-78"/>
              </a:rPr>
              <a:t>6. أية مستندات أخرى تطلبها الهيئة.</a:t>
            </a:r>
          </a:p>
        </p:txBody>
      </p:sp>
      <p:sp>
        <p:nvSpPr>
          <p:cNvPr id="4" name="Slide Number Placeholder 3"/>
          <p:cNvSpPr>
            <a:spLocks noGrp="1"/>
          </p:cNvSpPr>
          <p:nvPr>
            <p:ph type="sldNum" sz="quarter" idx="12"/>
          </p:nvPr>
        </p:nvSpPr>
        <p:spPr/>
        <p:txBody>
          <a:bodyPr/>
          <a:lstStyle/>
          <a:p>
            <a:fld id="{2E51A151-84BD-4E71-B744-C440629F458B}" type="slidenum">
              <a:rPr lang="en-US" smtClean="0"/>
              <a:pPr/>
              <a:t>20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40188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56178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274638"/>
            <a:ext cx="5626969" cy="1143000"/>
          </a:xfrm>
        </p:spPr>
        <p:txBody>
          <a:bodyPr>
            <a:noAutofit/>
          </a:bodyPr>
          <a:lstStyle/>
          <a:p>
            <a:pPr algn="r" rtl="1"/>
            <a:r>
              <a:rPr lang="ar-KW" sz="3200" b="1" dirty="0" smtClean="0">
                <a:solidFill>
                  <a:schemeClr val="tx2"/>
                </a:solidFill>
                <a:latin typeface="Sakkal Majalla" pitchFamily="2" charset="-78"/>
                <a:cs typeface="mohammad bold art 1" pitchFamily="2" charset="-78"/>
              </a:rPr>
              <a:t>الفصل الرابع: إدراج وحدات الصناديق المحلية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algn="r" rtl="1" fontAlgn="base">
              <a:spcBef>
                <a:spcPct val="0"/>
              </a:spcBef>
              <a:spcAft>
                <a:spcPts val="600"/>
              </a:spcAft>
            </a:pPr>
            <a:endParaRPr lang="ar-KW" sz="2250" dirty="0" smtClean="0">
              <a:solidFill>
                <a:schemeClr val="tx2"/>
              </a:solidFill>
              <a:latin typeface="Calibri" pitchFamily="34" charset="0"/>
            </a:endParaRP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الإدراج المشترك</a:t>
            </a:r>
          </a:p>
          <a:p>
            <a:pPr marL="0" indent="0" algn="r" rtl="1" fontAlgn="base">
              <a:spcBef>
                <a:spcPct val="0"/>
              </a:spcBef>
              <a:spcAft>
                <a:spcPts val="600"/>
              </a:spcAft>
              <a:buNone/>
            </a:pPr>
            <a:r>
              <a:rPr lang="ar-KW" sz="1800" dirty="0">
                <a:solidFill>
                  <a:schemeClr val="tx2"/>
                </a:solidFill>
                <a:latin typeface="Calibri" pitchFamily="34" charset="0"/>
                <a:cs typeface="mohammad bold art 1" pitchFamily="2" charset="-78"/>
              </a:rPr>
              <a:t>لا يجوز لوحدات الصناديق المحلية المدرجة في البورصة إدراج أسهمها في أي </a:t>
            </a:r>
            <a:r>
              <a:rPr lang="ar-KW" sz="1800" dirty="0" smtClean="0">
                <a:solidFill>
                  <a:schemeClr val="tx2"/>
                </a:solidFill>
                <a:latin typeface="Calibri" pitchFamily="34" charset="0"/>
                <a:cs typeface="mohammad bold art 1" pitchFamily="2" charset="-78"/>
              </a:rPr>
              <a:t>بورصة</a:t>
            </a:r>
            <a:r>
              <a:rPr lang="ar-KW" sz="1800" dirty="0">
                <a:solidFill>
                  <a:schemeClr val="tx2"/>
                </a:solidFill>
                <a:latin typeface="Calibri" pitchFamily="34" charset="0"/>
                <a:cs typeface="mohammad bold art 1" pitchFamily="2" charset="-78"/>
              </a:rPr>
              <a:t> </a:t>
            </a:r>
            <a:r>
              <a:rPr lang="ar-KW" sz="1800" dirty="0" smtClean="0">
                <a:solidFill>
                  <a:schemeClr val="tx2"/>
                </a:solidFill>
                <a:latin typeface="Calibri" pitchFamily="34" charset="0"/>
                <a:cs typeface="mohammad bold art 1" pitchFamily="2" charset="-78"/>
              </a:rPr>
              <a:t>خارج </a:t>
            </a:r>
            <a:r>
              <a:rPr lang="ar-KW" sz="1800" dirty="0">
                <a:solidFill>
                  <a:schemeClr val="tx2"/>
                </a:solidFill>
                <a:latin typeface="Calibri" pitchFamily="34" charset="0"/>
                <a:cs typeface="mohammad bold art 1" pitchFamily="2" charset="-78"/>
              </a:rPr>
              <a:t>دولة الكويت إلا بعد الحصول على موافقة </a:t>
            </a:r>
            <a:r>
              <a:rPr lang="ar-KW" sz="1800" dirty="0" smtClean="0">
                <a:solidFill>
                  <a:schemeClr val="tx2"/>
                </a:solidFill>
                <a:latin typeface="Calibri" pitchFamily="34" charset="0"/>
                <a:cs typeface="mohammad bold art 1" pitchFamily="2" charset="-78"/>
              </a:rPr>
              <a:t>الهيئة، وفق الشروط الواردة بالمادة 4-4.</a:t>
            </a:r>
          </a:p>
          <a:p>
            <a:pPr algn="r" rtl="1" fontAlgn="base">
              <a:spcBef>
                <a:spcPct val="0"/>
              </a:spcBef>
              <a:spcAft>
                <a:spcPts val="600"/>
              </a:spcAft>
            </a:pPr>
            <a:r>
              <a:rPr lang="ar-KW" sz="2000" dirty="0">
                <a:solidFill>
                  <a:schemeClr val="tx2"/>
                </a:solidFill>
                <a:latin typeface="Calibri" pitchFamily="34" charset="0"/>
                <a:cs typeface="mohammad bold art 1" pitchFamily="2" charset="-78"/>
              </a:rPr>
              <a:t>إلغاء الإدراج</a:t>
            </a:r>
          </a:p>
          <a:p>
            <a:pPr marL="0" indent="0" algn="r" rtl="1" fontAlgn="base">
              <a:spcBef>
                <a:spcPct val="0"/>
              </a:spcBef>
              <a:spcAft>
                <a:spcPts val="600"/>
              </a:spcAft>
              <a:buNone/>
            </a:pPr>
            <a:r>
              <a:rPr lang="ar-KW" sz="1800" dirty="0">
                <a:solidFill>
                  <a:schemeClr val="tx2"/>
                </a:solidFill>
                <a:latin typeface="Calibri" pitchFamily="34" charset="0"/>
                <a:cs typeface="mohammad bold art 1" pitchFamily="2" charset="-78"/>
              </a:rPr>
              <a:t>للهيئة إلغاء إدراج وحدات صندوق مدرج في البورصة في أي من </a:t>
            </a:r>
            <a:r>
              <a:rPr lang="ar-KW" sz="1800" dirty="0" smtClean="0">
                <a:solidFill>
                  <a:schemeClr val="tx2"/>
                </a:solidFill>
                <a:latin typeface="Calibri" pitchFamily="34" charset="0"/>
                <a:cs typeface="mohammad bold art 1" pitchFamily="2" charset="-78"/>
              </a:rPr>
              <a:t>الحالات الواردة في المادة 4-5 .</a:t>
            </a:r>
            <a:endParaRPr lang="ar-KW" sz="1800" dirty="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2000" dirty="0" smtClean="0">
              <a:solidFill>
                <a:schemeClr val="tx2"/>
              </a:solidFill>
              <a:latin typeface="Calibri" pitchFamily="34" charset="0"/>
              <a:cs typeface="mohammad bold art 1" pitchFamily="2" charset="-78"/>
            </a:endParaRP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الانسحاب الاختياري</a:t>
            </a:r>
          </a:p>
          <a:p>
            <a:pPr marL="0" indent="0" algn="r" rtl="1" fontAlgn="base">
              <a:spcBef>
                <a:spcPct val="0"/>
              </a:spcBef>
              <a:spcAft>
                <a:spcPts val="600"/>
              </a:spcAft>
              <a:buNone/>
            </a:pPr>
            <a:r>
              <a:rPr lang="ar-KW" sz="1800" dirty="0">
                <a:solidFill>
                  <a:schemeClr val="tx2"/>
                </a:solidFill>
                <a:latin typeface="Calibri" pitchFamily="34" charset="0"/>
                <a:cs typeface="mohammad bold art 1" pitchFamily="2" charset="-78"/>
              </a:rPr>
              <a:t>يجوز لكل صندوق مدرج أن يطلب إلغاء إدراج وحداته من البورصة، وفق الشروط والإجراءات الواردة </a:t>
            </a:r>
            <a:r>
              <a:rPr lang="ar-KW" sz="1800">
                <a:solidFill>
                  <a:schemeClr val="tx2"/>
                </a:solidFill>
                <a:latin typeface="Calibri" pitchFamily="34" charset="0"/>
                <a:cs typeface="mohammad bold art 1" pitchFamily="2" charset="-78"/>
              </a:rPr>
              <a:t>بالمادة </a:t>
            </a:r>
            <a:r>
              <a:rPr lang="ar-KW" sz="1800" smtClean="0">
                <a:solidFill>
                  <a:schemeClr val="tx2"/>
                </a:solidFill>
                <a:latin typeface="Calibri" pitchFamily="34" charset="0"/>
                <a:cs typeface="mohammad bold art 1" pitchFamily="2" charset="-78"/>
              </a:rPr>
              <a:t>4-6.</a:t>
            </a:r>
            <a:endParaRPr lang="ar-KW" sz="1800" dirty="0">
              <a:solidFill>
                <a:schemeClr val="tx2"/>
              </a:solidFill>
              <a:latin typeface="Calibri" pitchFamily="34" charset="0"/>
              <a:cs typeface="mohammad bold art 1" pitchFamily="2" charset="-78"/>
            </a:endParaRPr>
          </a:p>
          <a:p>
            <a:pPr algn="r" rtl="1" fontAlgn="base">
              <a:spcBef>
                <a:spcPct val="0"/>
              </a:spcBef>
              <a:spcAft>
                <a:spcPts val="600"/>
              </a:spcAft>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40188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42359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7824" y="274638"/>
            <a:ext cx="5698977"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الفصل الرابع: إدراج وحدات الصناديق المحلية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r" rtl="1" fontAlgn="base">
              <a:spcBef>
                <a:spcPct val="0"/>
              </a:spcBef>
              <a:spcAft>
                <a:spcPts val="600"/>
              </a:spcAft>
              <a:buNone/>
            </a:pPr>
            <a:endParaRPr lang="ar-KW" sz="2000" dirty="0" smtClean="0">
              <a:solidFill>
                <a:schemeClr val="tx2"/>
              </a:solidFill>
              <a:latin typeface="Calibri" pitchFamily="34" charset="0"/>
            </a:endParaRPr>
          </a:p>
          <a:p>
            <a:pPr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إدراج وحدات الصناديق الأجنبية:</a:t>
            </a:r>
          </a:p>
          <a:p>
            <a:pPr marL="0" indent="0" algn="r" rtl="1" fontAlgn="base">
              <a:spcBef>
                <a:spcPct val="0"/>
              </a:spcBef>
              <a:spcAft>
                <a:spcPts val="600"/>
              </a:spcAft>
              <a:buNone/>
            </a:pPr>
            <a:endParaRPr lang="ar-KW" sz="205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KW" sz="2000" b="1" dirty="0" smtClean="0">
                <a:solidFill>
                  <a:schemeClr val="tx2"/>
                </a:solidFill>
                <a:latin typeface="Calibri" pitchFamily="34" charset="0"/>
                <a:cs typeface="mohammad bold art 1" pitchFamily="2" charset="-78"/>
              </a:rPr>
              <a:t>تنص المادة (80) من </a:t>
            </a:r>
            <a:r>
              <a:rPr lang="ar-KW" sz="2000" b="1" dirty="0">
                <a:solidFill>
                  <a:schemeClr val="tx2"/>
                </a:solidFill>
                <a:latin typeface="Calibri" pitchFamily="34" charset="0"/>
                <a:cs typeface="mohammad bold art 1" pitchFamily="2" charset="-78"/>
              </a:rPr>
              <a:t>ال</a:t>
            </a:r>
            <a:r>
              <a:rPr lang="ar-KW" sz="2000" b="1" dirty="0" smtClean="0">
                <a:solidFill>
                  <a:schemeClr val="tx2"/>
                </a:solidFill>
                <a:latin typeface="Calibri" pitchFamily="34" charset="0"/>
                <a:cs typeface="mohammad bold art 1" pitchFamily="2" charset="-78"/>
              </a:rPr>
              <a:t>قانون رقم 22 لسنة 2015 بتعديل بعض أحكام القانون رقم 7 لسنة 2010 بشأن إنشاء هيئة أسواق المال وتنظيم نشاط الأوراق المالية </a:t>
            </a:r>
            <a:r>
              <a:rPr lang="ar-KW" sz="2000" b="1" dirty="0">
                <a:solidFill>
                  <a:schemeClr val="tx2"/>
                </a:solidFill>
                <a:latin typeface="Calibri" pitchFamily="34" charset="0"/>
                <a:cs typeface="mohammad bold art 1" pitchFamily="2" charset="-78"/>
              </a:rPr>
              <a:t>على ما يلي: </a:t>
            </a:r>
          </a:p>
          <a:p>
            <a:pPr marL="0" indent="0" algn="r" rtl="1" fontAlgn="base">
              <a:spcBef>
                <a:spcPct val="0"/>
              </a:spcBef>
              <a:spcAft>
                <a:spcPts val="600"/>
              </a:spcAft>
              <a:buNone/>
            </a:pPr>
            <a:endParaRPr lang="ar-KW" sz="2000" b="1"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r>
              <a:rPr lang="ar-KW" sz="2000" dirty="0" smtClean="0">
                <a:solidFill>
                  <a:schemeClr val="tx2"/>
                </a:solidFill>
                <a:latin typeface="Calibri" pitchFamily="34" charset="0"/>
                <a:cs typeface="mohammad bold art 1" pitchFamily="2" charset="-78"/>
              </a:rPr>
              <a:t>« يجوز لصندوق الاستثمار- الذي رخصت بإنشائه الهيئة – أن يدرج في البورصة. ويجوز لصناديق الاستثمار المؤسسة في خارج دولة الكويت- والتي ترخص لها الهيئة بتسويق وحداتها في دولة الكويت- أن تطلب إدراجها في البورصة، </a:t>
            </a:r>
            <a:r>
              <a:rPr lang="ar-KW" sz="2000" u="sng" dirty="0" smtClean="0">
                <a:solidFill>
                  <a:schemeClr val="tx2"/>
                </a:solidFill>
                <a:latin typeface="Calibri" pitchFamily="34" charset="0"/>
                <a:cs typeface="mohammad bold art 1" pitchFamily="2" charset="-78"/>
              </a:rPr>
              <a:t>وفقاً للشروط والضوابط التي تحددها لوائح وقواعد البورصة</a:t>
            </a:r>
            <a:r>
              <a:rPr lang="ar-KW" sz="2000" dirty="0" smtClean="0">
                <a:solidFill>
                  <a:schemeClr val="tx2"/>
                </a:solidFill>
                <a:latin typeface="Calibri" pitchFamily="34" charset="0"/>
                <a:cs typeface="mohammad bold art 1" pitchFamily="2" charset="-78"/>
              </a:rPr>
              <a:t>.» </a:t>
            </a:r>
          </a:p>
          <a:p>
            <a:pPr algn="r" rtl="1" fontAlgn="base">
              <a:spcBef>
                <a:spcPct val="0"/>
              </a:spcBef>
              <a:spcAft>
                <a:spcPts val="600"/>
              </a:spcAft>
            </a:pPr>
            <a:endParaRPr lang="ar-KW" sz="225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225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48478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26362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الفصل الخامس: أحكام ختامية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lvl="0" algn="r" rtl="1" fontAlgn="base">
              <a:spcBef>
                <a:spcPct val="0"/>
              </a:spcBef>
              <a:spcAft>
                <a:spcPts val="600"/>
              </a:spcAft>
            </a:pPr>
            <a:r>
              <a:rPr lang="ar-KW" sz="2000" dirty="0">
                <a:solidFill>
                  <a:srgbClr val="1F497D"/>
                </a:solidFill>
                <a:latin typeface="Calibri" pitchFamily="34" charset="0"/>
                <a:cs typeface="mohammad bold art 1" pitchFamily="2" charset="-78"/>
              </a:rPr>
              <a:t>أبرز ما تم </a:t>
            </a:r>
            <a:r>
              <a:rPr lang="ar-KW" sz="2000" dirty="0" smtClean="0">
                <a:solidFill>
                  <a:srgbClr val="1F497D"/>
                </a:solidFill>
                <a:latin typeface="Calibri" pitchFamily="34" charset="0"/>
                <a:cs typeface="mohammad bold art 1" pitchFamily="2" charset="-78"/>
              </a:rPr>
              <a:t>إضافته: </a:t>
            </a: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a:p>
            <a:pPr algn="r" rtl="1" fontAlgn="base">
              <a:spcBef>
                <a:spcPct val="0"/>
              </a:spcBef>
              <a:spcAft>
                <a:spcPts val="600"/>
              </a:spcAft>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2403049136"/>
              </p:ext>
            </p:extLst>
          </p:nvPr>
        </p:nvGraphicFramePr>
        <p:xfrm>
          <a:off x="683566" y="2060848"/>
          <a:ext cx="7850834" cy="4053840"/>
        </p:xfrm>
        <a:graphic>
          <a:graphicData uri="http://schemas.openxmlformats.org/drawingml/2006/table">
            <a:tbl>
              <a:tblPr rtl="1" firstRow="1" bandRow="1">
                <a:tableStyleId>{5C22544A-7EE6-4342-B048-85BDC9FD1C3A}</a:tableStyleId>
              </a:tblPr>
              <a:tblGrid>
                <a:gridCol w="1020021"/>
                <a:gridCol w="6830813"/>
              </a:tblGrid>
              <a:tr h="149736">
                <a:tc>
                  <a:txBody>
                    <a:bodyPr/>
                    <a:lstStyle/>
                    <a:p>
                      <a:pPr algn="ctr" rtl="0"/>
                      <a:r>
                        <a:rPr lang="ar-KW" sz="1400" dirty="0" smtClean="0">
                          <a:cs typeface="mohammad bold art 1" pitchFamily="2" charset="-78"/>
                        </a:rPr>
                        <a:t>رقم</a:t>
                      </a:r>
                      <a:r>
                        <a:rPr lang="ar-KW" sz="1400" baseline="0" dirty="0" smtClean="0">
                          <a:cs typeface="mohammad bold art 1" pitchFamily="2" charset="-78"/>
                        </a:rPr>
                        <a:t> المادة</a:t>
                      </a:r>
                      <a:endParaRPr lang="ar-KW" sz="1400" dirty="0">
                        <a:cs typeface="mohammad bold art 1" pitchFamily="2" charset="-78"/>
                      </a:endParaRPr>
                    </a:p>
                  </a:txBody>
                  <a:tcPr/>
                </a:tc>
                <a:tc>
                  <a:txBody>
                    <a:bodyPr/>
                    <a:lstStyle/>
                    <a:p>
                      <a:pPr algn="ctr" rtl="0"/>
                      <a:r>
                        <a:rPr lang="ar-KW" sz="1400" dirty="0" smtClean="0">
                          <a:cs typeface="mohammad bold art 1" pitchFamily="2" charset="-78"/>
                        </a:rPr>
                        <a:t>النص</a:t>
                      </a:r>
                      <a:endParaRPr lang="ar-KW" sz="1400" dirty="0">
                        <a:cs typeface="mohammad bold art 1" pitchFamily="2" charset="-78"/>
                      </a:endParaRPr>
                    </a:p>
                  </a:txBody>
                  <a:tcPr/>
                </a:tc>
              </a:tr>
              <a:tr h="3487808">
                <a:tc>
                  <a:txBody>
                    <a:bodyPr/>
                    <a:lstStyle/>
                    <a:p>
                      <a:pPr algn="ctr" rtl="0"/>
                      <a:r>
                        <a:rPr lang="ar-KW" sz="1500" dirty="0" smtClean="0">
                          <a:solidFill>
                            <a:schemeClr val="tx2"/>
                          </a:solidFill>
                          <a:cs typeface="mohammad bold art 1" pitchFamily="2" charset="-78"/>
                        </a:rPr>
                        <a:t>5-3</a:t>
                      </a:r>
                      <a:endParaRPr lang="ar-KW" sz="1500" dirty="0">
                        <a:solidFill>
                          <a:schemeClr val="tx2"/>
                        </a:solidFill>
                        <a:cs typeface="mohammad bold art 1" pitchFamily="2" charset="-78"/>
                      </a:endParaRPr>
                    </a:p>
                  </a:txBody>
                  <a:tcPr/>
                </a:tc>
                <a:tc>
                  <a:txBody>
                    <a:bodyPr/>
                    <a:lstStyle/>
                    <a:p>
                      <a:pPr algn="r" rtl="0"/>
                      <a:r>
                        <a:rPr lang="ar-KW" sz="1500" dirty="0" smtClean="0">
                          <a:solidFill>
                            <a:schemeClr val="tx2"/>
                          </a:solidFill>
                          <a:cs typeface="mohammad bold art 1" pitchFamily="2" charset="-78"/>
                        </a:rPr>
                        <a:t>يجوز للهيئة أن تلزم الجهات المشار إليها في المادة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( 1- 2) من هذا الكتاب التي تم إلغاء</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إدراج أوراقها المالية أو انسحبت اختيارياً من السوق الرئيسي أو السوق الموازي أن تتقدم</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بطلب لإعادة إدراجها في هذا السوق، كما يجوز لهذه الجهات أن تتقدم بطلب لإعادة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إدراج أوراقها المالية في السوق الرئيسي أو الموازي بشرط استيفاء المتطلبات اللازمة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للإدراج في هذا السوق.</a:t>
                      </a:r>
                    </a:p>
                    <a:p>
                      <a:pPr algn="r" rtl="0"/>
                      <a:r>
                        <a:rPr lang="ar-KW" sz="1500" dirty="0" smtClean="0">
                          <a:solidFill>
                            <a:schemeClr val="tx2"/>
                          </a:solidFill>
                          <a:cs typeface="mohammad bold art 1" pitchFamily="2" charset="-78"/>
                        </a:rPr>
                        <a:t>وتعفى هذه الشركات من تطبيق البند (1)</a:t>
                      </a:r>
                      <a:r>
                        <a:rPr lang="ar-KW" sz="1500" baseline="0" dirty="0" smtClean="0">
                          <a:solidFill>
                            <a:schemeClr val="tx2"/>
                          </a:solidFill>
                          <a:cs typeface="mohammad bold art 1" pitchFamily="2" charset="-78"/>
                        </a:rPr>
                        <a:t> و (</a:t>
                      </a:r>
                      <a:r>
                        <a:rPr lang="ar-KW" sz="1500" dirty="0" smtClean="0">
                          <a:solidFill>
                            <a:schemeClr val="tx2"/>
                          </a:solidFill>
                          <a:cs typeface="mohammad bold art 1" pitchFamily="2" charset="-78"/>
                        </a:rPr>
                        <a:t>5) من المادة (2-1-2) من هذا الكتاب إذا ألزمتها الهيئة بإعادة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الإدراج، كما يجوز للهيئة أن تعفي هذه الشركات من بعض هذه المتطلبات أو الشروط</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الأخرى أو تستلزم متطلبات إضافية، إذا كان في ذلك تحقيقاً لاعتبارات تتعلق بحالة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السوق أو الاقتصاد الوطني بوجهٍ عام أو حمايةً لصغار المساهمين.</a:t>
                      </a:r>
                    </a:p>
                    <a:p>
                      <a:pPr algn="r" rtl="0"/>
                      <a:r>
                        <a:rPr lang="ar-KW" sz="1500" dirty="0" smtClean="0">
                          <a:solidFill>
                            <a:schemeClr val="tx2"/>
                          </a:solidFill>
                          <a:cs typeface="mohammad bold art 1" pitchFamily="2" charset="-78"/>
                        </a:rPr>
                        <a:t>وفي حالة عدم التزام تلك الجهات بالحكم الوارد في الفقرتين الأولى والثانية من</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هذه المادة، يجوز للهيئة الطلب من الجهات الرسمية المعنية وقف أنشطة هذه الجهة،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ويستثنى من ذلك الحالات التالية:</a:t>
                      </a:r>
                    </a:p>
                    <a:p>
                      <a:pPr algn="r" rtl="0"/>
                      <a:r>
                        <a:rPr lang="ar-KW" sz="1500" dirty="0" smtClean="0">
                          <a:solidFill>
                            <a:schemeClr val="tx2"/>
                          </a:solidFill>
                          <a:cs typeface="mohammad bold art 1" pitchFamily="2" charset="-78"/>
                        </a:rPr>
                        <a:t>1 . الشركات المملوكة بالكامل للدولة.</a:t>
                      </a:r>
                    </a:p>
                    <a:p>
                      <a:pPr algn="r" rtl="0"/>
                      <a:r>
                        <a:rPr lang="ar-KW" sz="1500" dirty="0" smtClean="0">
                          <a:solidFill>
                            <a:schemeClr val="tx2"/>
                          </a:solidFill>
                          <a:cs typeface="mohammad bold art 1" pitchFamily="2" charset="-78"/>
                        </a:rPr>
                        <a:t>2. الشركات التي تحولت من شركة مساهمة عامة إلى شركة مساهمة مقفلة أو غير</a:t>
                      </a:r>
                    </a:p>
                    <a:p>
                      <a:pPr algn="r" rtl="0"/>
                      <a:r>
                        <a:rPr lang="ar-KW" sz="1500" dirty="0" smtClean="0">
                          <a:solidFill>
                            <a:schemeClr val="tx2"/>
                          </a:solidFill>
                          <a:cs typeface="mohammad bold art 1" pitchFamily="2" charset="-78"/>
                        </a:rPr>
                        <a:t>ذلك من أشكال الشركات الأخرى.</a:t>
                      </a:r>
                    </a:p>
                    <a:p>
                      <a:pPr algn="r" rtl="0"/>
                      <a:r>
                        <a:rPr lang="ar-KW" sz="1500" dirty="0" smtClean="0">
                          <a:solidFill>
                            <a:schemeClr val="tx2"/>
                          </a:solidFill>
                          <a:cs typeface="mohammad bold art 1" pitchFamily="2" charset="-78"/>
                        </a:rPr>
                        <a:t>3 . الشركات التي يمتلك فيها شخص بشكل مباشر أو غير مباشر أكثر من 75 % من</a:t>
                      </a:r>
                    </a:p>
                    <a:p>
                      <a:pPr algn="r" rtl="0"/>
                      <a:r>
                        <a:rPr lang="ar-KW" sz="1500" dirty="0" smtClean="0">
                          <a:solidFill>
                            <a:schemeClr val="tx2"/>
                          </a:solidFill>
                          <a:cs typeface="mohammad bold art 1" pitchFamily="2" charset="-78"/>
                        </a:rPr>
                        <a:t>أسهم رأس مالها.</a:t>
                      </a:r>
                      <a:endParaRPr lang="ar-KW" sz="1500" dirty="0">
                        <a:solidFill>
                          <a:schemeClr val="tx2"/>
                        </a:solidFill>
                        <a:cs typeface="mohammad bold art 1" pitchFamily="2" charset="-78"/>
                      </a:endParaRPr>
                    </a:p>
                  </a:txBody>
                  <a:tcPr/>
                </a:tc>
              </a:tr>
            </a:tbl>
          </a:graphicData>
        </a:graphic>
      </p:graphicFrame>
    </p:spTree>
    <p:extLst>
      <p:ext uri="{BB962C8B-B14F-4D97-AF65-F5344CB8AC3E}">
        <p14:creationId xmlns:p14="http://schemas.microsoft.com/office/powerpoint/2010/main" val="14898154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الملاحق</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algn="r" rtl="1" fontAlgn="base">
              <a:spcBef>
                <a:spcPct val="0"/>
              </a:spcBef>
              <a:spcAft>
                <a:spcPts val="600"/>
              </a:spcAft>
            </a:pPr>
            <a:endParaRPr lang="ar-KW" sz="200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r>
              <a:rPr lang="ar-KW" sz="2000" dirty="0" smtClean="0">
                <a:solidFill>
                  <a:schemeClr val="tx2"/>
                </a:solidFill>
                <a:latin typeface="Calibri" pitchFamily="34" charset="0"/>
                <a:cs typeface="mohammad bold art 1" pitchFamily="2" charset="-78"/>
              </a:rPr>
              <a:t>يتم تقديم طلب الإدراج أو الانسحاب أو النقل بين السوق الرئيسي والموازي  للهيئة، وفق النماذج الواردة في الكتاب الثاني عشر، وهي عبارة عن 9 نماذج:</a:t>
            </a:r>
          </a:p>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2806926"/>
            <a:ext cx="7416824" cy="3214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05933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rgbClr val="1F497D"/>
                </a:solidFill>
                <a:latin typeface="Calibri" pitchFamily="34" charset="0"/>
                <a:cs typeface="mohammad bold art 1" pitchFamily="2" charset="-78"/>
              </a:rPr>
              <a:t>التعريفات</a:t>
            </a: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r" rtl="1" fontAlgn="base">
              <a:spcBef>
                <a:spcPct val="0"/>
              </a:spcBef>
              <a:spcAft>
                <a:spcPts val="600"/>
              </a:spcAft>
              <a:buNone/>
            </a:pPr>
            <a:r>
              <a:rPr lang="ar-KW" sz="2000" b="1" dirty="0" smtClean="0">
                <a:solidFill>
                  <a:schemeClr val="tx2"/>
                </a:solidFill>
                <a:latin typeface="Calibri" pitchFamily="34" charset="0"/>
                <a:cs typeface="mohammad bold art 1" pitchFamily="2" charset="-78"/>
              </a:rPr>
              <a:t>تعديل تعريف مستشار الإدراج:</a:t>
            </a:r>
            <a:endParaRPr lang="en-US" sz="200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200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2250" dirty="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3637561880"/>
              </p:ext>
            </p:extLst>
          </p:nvPr>
        </p:nvGraphicFramePr>
        <p:xfrm>
          <a:off x="683568" y="2492896"/>
          <a:ext cx="8077200" cy="1188720"/>
        </p:xfrm>
        <a:graphic>
          <a:graphicData uri="http://schemas.openxmlformats.org/drawingml/2006/table">
            <a:tbl>
              <a:tblPr rtl="1" firstRow="1" bandRow="1">
                <a:tableStyleId>{5C22544A-7EE6-4342-B048-85BDC9FD1C3A}</a:tableStyleId>
              </a:tblPr>
              <a:tblGrid>
                <a:gridCol w="2692400"/>
                <a:gridCol w="2692400"/>
                <a:gridCol w="2692400"/>
              </a:tblGrid>
              <a:tr h="597664">
                <a:tc>
                  <a:txBody>
                    <a:bodyPr/>
                    <a:lstStyle/>
                    <a:p>
                      <a:pPr algn="ctr" rtl="1"/>
                      <a:r>
                        <a:rPr lang="ar-KW" dirty="0" smtClean="0"/>
                        <a:t>تعريف </a:t>
                      </a:r>
                      <a:endParaRPr lang="ar-KW"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b="0" dirty="0" smtClean="0">
                          <a:cs typeface="mohammad bold art 1" pitchFamily="2" charset="-78"/>
                        </a:rPr>
                        <a:t>القرار</a:t>
                      </a:r>
                      <a:r>
                        <a:rPr lang="ar-KW" b="0" baseline="0" dirty="0" smtClean="0">
                          <a:cs typeface="mohammad bold art 1" pitchFamily="2" charset="-78"/>
                        </a:rPr>
                        <a:t> رقم 23 لسنة 2014</a:t>
                      </a:r>
                      <a:endParaRPr lang="ar-KW" b="0" dirty="0" smtClean="0">
                        <a:cs typeface="mohammad bold art 1" pitchFamily="2" charset="-78"/>
                      </a:endParaRPr>
                    </a:p>
                    <a:p>
                      <a:pPr algn="ctr" rtl="1"/>
                      <a:endParaRPr lang="ar-KW" dirty="0"/>
                    </a:p>
                  </a:txBody>
                  <a:tcPr/>
                </a:tc>
                <a:tc>
                  <a:txBody>
                    <a:bodyPr/>
                    <a:lstStyle/>
                    <a:p>
                      <a:pPr algn="ctr" rtl="1"/>
                      <a:r>
                        <a:rPr lang="ar-KW" dirty="0" smtClean="0"/>
                        <a:t>الكتاب</a:t>
                      </a:r>
                      <a:r>
                        <a:rPr lang="ar-KW" baseline="0" dirty="0" smtClean="0"/>
                        <a:t> الأول-التعريفات</a:t>
                      </a:r>
                      <a:endParaRPr lang="ar-KW" dirty="0"/>
                    </a:p>
                  </a:txBody>
                  <a:tcPr/>
                </a:tc>
              </a:tr>
              <a:tr h="370840">
                <a:tc>
                  <a:txBody>
                    <a:bodyPr/>
                    <a:lstStyle/>
                    <a:p>
                      <a:pPr algn="r" rtl="1"/>
                      <a:r>
                        <a:rPr lang="ar-KW" sz="1500" kern="1200" dirty="0" smtClean="0">
                          <a:solidFill>
                            <a:schemeClr val="tx2"/>
                          </a:solidFill>
                          <a:latin typeface="+mn-lt"/>
                          <a:ea typeface="+mn-ea"/>
                          <a:cs typeface="mohammad bold art 1" pitchFamily="2" charset="-78"/>
                        </a:rPr>
                        <a:t>مستشار إدراج</a:t>
                      </a:r>
                      <a:endParaRPr lang="ar-KW" sz="1500" kern="1200" dirty="0">
                        <a:solidFill>
                          <a:schemeClr val="tx2"/>
                        </a:solidFill>
                        <a:latin typeface="+mn-lt"/>
                        <a:ea typeface="+mn-ea"/>
                        <a:cs typeface="mohammad bold art 1" pitchFamily="2" charset="-78"/>
                      </a:endParaRPr>
                    </a:p>
                  </a:txBody>
                  <a:tcPr/>
                </a:tc>
                <a:tc>
                  <a:txBody>
                    <a:bodyPr/>
                    <a:lstStyle/>
                    <a:p>
                      <a:pPr algn="r" rtl="1"/>
                      <a:r>
                        <a:rPr lang="ar-KW" sz="1500" kern="1200" dirty="0" smtClean="0">
                          <a:solidFill>
                            <a:schemeClr val="tx2"/>
                          </a:solidFill>
                          <a:latin typeface="+mn-lt"/>
                          <a:ea typeface="+mn-ea"/>
                          <a:cs typeface="mohammad bold art 1" pitchFamily="2" charset="-78"/>
                        </a:rPr>
                        <a:t>شخص مرخص له لممارسة نشاط من أنشطة الأوراق المالية</a:t>
                      </a:r>
                      <a:r>
                        <a:rPr lang="ar-KW" sz="1500" baseline="0" dirty="0" smtClean="0"/>
                        <a:t>. </a:t>
                      </a:r>
                      <a:endParaRPr lang="ar-KW" sz="1500" dirty="0"/>
                    </a:p>
                  </a:txBody>
                  <a:tcPr/>
                </a:tc>
                <a:tc>
                  <a:txBody>
                    <a:bodyPr/>
                    <a:lstStyle/>
                    <a:p>
                      <a:pPr algn="r" rtl="1"/>
                      <a:r>
                        <a:rPr lang="ar-KW" sz="1500" kern="1200" dirty="0" smtClean="0">
                          <a:solidFill>
                            <a:schemeClr val="tx2"/>
                          </a:solidFill>
                          <a:latin typeface="+mn-lt"/>
                          <a:ea typeface="+mn-ea"/>
                          <a:cs typeface="mohammad bold art 1" pitchFamily="2" charset="-78"/>
                        </a:rPr>
                        <a:t>شخص مرخص له لممارسة نشاط مستشار الاستثمار </a:t>
                      </a:r>
                      <a:endParaRPr lang="ar-KW" sz="1500" kern="1200" dirty="0">
                        <a:solidFill>
                          <a:schemeClr val="tx2"/>
                        </a:solidFill>
                        <a:latin typeface="+mn-lt"/>
                        <a:ea typeface="+mn-ea"/>
                        <a:cs typeface="mohammad bold art 1" pitchFamily="2" charset="-78"/>
                      </a:endParaRPr>
                    </a:p>
                  </a:txBody>
                  <a:tcPr/>
                </a:tc>
              </a:tr>
            </a:tbl>
          </a:graphicData>
        </a:graphic>
      </p:graphicFrame>
    </p:spTree>
    <p:extLst>
      <p:ext uri="{BB962C8B-B14F-4D97-AF65-F5344CB8AC3E}">
        <p14:creationId xmlns:p14="http://schemas.microsoft.com/office/powerpoint/2010/main" val="22946895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rgbClr val="1F497D"/>
                </a:solidFill>
                <a:latin typeface="Calibri" pitchFamily="34" charset="0"/>
                <a:cs typeface="mohammad bold art 1" pitchFamily="2" charset="-78"/>
              </a:rPr>
              <a:t>خطوات تقديم طلب الإدراج </a:t>
            </a: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r" rtl="1" fontAlgn="base">
              <a:spcBef>
                <a:spcPct val="0"/>
              </a:spcBef>
              <a:spcAft>
                <a:spcPts val="600"/>
              </a:spcAft>
              <a:buNone/>
            </a:pPr>
            <a:r>
              <a:rPr lang="ar-KW" sz="2000" b="1" dirty="0" smtClean="0">
                <a:solidFill>
                  <a:schemeClr val="tx2"/>
                </a:solidFill>
                <a:latin typeface="Calibri" pitchFamily="34" charset="0"/>
                <a:cs typeface="mohammad bold art 1" pitchFamily="2" charset="-78"/>
              </a:rPr>
              <a:t>يتم تقديم طلب الإدراج وفق الآتي:</a:t>
            </a:r>
          </a:p>
          <a:p>
            <a:pPr marL="457200" indent="-457200" algn="r" rtl="1" fontAlgn="base">
              <a:spcBef>
                <a:spcPct val="0"/>
              </a:spcBef>
              <a:spcAft>
                <a:spcPts val="600"/>
              </a:spcAft>
              <a:buFont typeface="+mj-lt"/>
              <a:buAutoNum type="arabicPeriod"/>
            </a:pPr>
            <a:r>
              <a:rPr lang="ar-KW" sz="1800" dirty="0">
                <a:solidFill>
                  <a:schemeClr val="tx2"/>
                </a:solidFill>
                <a:latin typeface="Calibri" pitchFamily="34" charset="0"/>
                <a:cs typeface="mohammad bold art 1" pitchFamily="2" charset="-78"/>
              </a:rPr>
              <a:t>تعيين مستشار إدراج.</a:t>
            </a:r>
          </a:p>
          <a:p>
            <a:pPr marL="457200" indent="-457200" algn="r" rtl="1" fontAlgn="base">
              <a:spcBef>
                <a:spcPct val="0"/>
              </a:spcBef>
              <a:spcAft>
                <a:spcPts val="600"/>
              </a:spcAft>
              <a:buFont typeface="+mj-lt"/>
              <a:buAutoNum type="arabicPeriod"/>
            </a:pPr>
            <a:r>
              <a:rPr lang="ar-KW" sz="1800" dirty="0">
                <a:solidFill>
                  <a:schemeClr val="tx2"/>
                </a:solidFill>
                <a:latin typeface="Calibri" pitchFamily="34" charset="0"/>
                <a:cs typeface="mohammad bold art 1" pitchFamily="2" charset="-78"/>
              </a:rPr>
              <a:t>تعبئة نموذج طلب الإدراج لدى الهيئة</a:t>
            </a:r>
            <a:r>
              <a:rPr lang="ar-KW" sz="1800" dirty="0" smtClean="0">
                <a:solidFill>
                  <a:schemeClr val="tx2"/>
                </a:solidFill>
                <a:latin typeface="Calibri" pitchFamily="34" charset="0"/>
                <a:cs typeface="mohammad bold art 1" pitchFamily="2" charset="-78"/>
              </a:rPr>
              <a:t>.</a:t>
            </a:r>
          </a:p>
          <a:p>
            <a:pPr marL="457200" indent="-457200" algn="r" rtl="1" fontAlgn="base">
              <a:spcBef>
                <a:spcPct val="0"/>
              </a:spcBef>
              <a:spcAft>
                <a:spcPts val="600"/>
              </a:spcAft>
              <a:buFont typeface="+mj-lt"/>
              <a:buAutoNum type="arabicPeriod"/>
            </a:pPr>
            <a:r>
              <a:rPr lang="ar-KW" sz="1800" dirty="0" smtClean="0">
                <a:solidFill>
                  <a:schemeClr val="tx2"/>
                </a:solidFill>
                <a:latin typeface="Calibri" pitchFamily="34" charset="0"/>
                <a:cs typeface="mohammad bold art 1" pitchFamily="2" charset="-78"/>
              </a:rPr>
              <a:t>تقديم </a:t>
            </a:r>
            <a:r>
              <a:rPr lang="ar-KW" sz="1800" dirty="0">
                <a:solidFill>
                  <a:schemeClr val="tx2"/>
                </a:solidFill>
                <a:latin typeface="Calibri" pitchFamily="34" charset="0"/>
                <a:cs typeface="mohammad bold art 1" pitchFamily="2" charset="-78"/>
              </a:rPr>
              <a:t>طلب الإدراج لدى الهيئة مع دفع رسوم طلب الإدراج. </a:t>
            </a:r>
            <a:endParaRPr lang="ar-KW" sz="1800" dirty="0" smtClean="0">
              <a:solidFill>
                <a:schemeClr val="tx2"/>
              </a:solidFill>
              <a:latin typeface="Calibri" pitchFamily="34" charset="0"/>
              <a:cs typeface="mohammad bold art 1" pitchFamily="2" charset="-78"/>
            </a:endParaRPr>
          </a:p>
          <a:p>
            <a:pPr marL="457200" indent="-457200" algn="r" rtl="1" fontAlgn="base">
              <a:spcBef>
                <a:spcPct val="0"/>
              </a:spcBef>
              <a:spcAft>
                <a:spcPts val="600"/>
              </a:spcAft>
              <a:buFont typeface="+mj-lt"/>
              <a:buAutoNum type="arabicPeriod"/>
            </a:pPr>
            <a:r>
              <a:rPr lang="ar-KW" sz="1800" dirty="0" smtClean="0">
                <a:solidFill>
                  <a:schemeClr val="tx2"/>
                </a:solidFill>
                <a:latin typeface="Calibri" pitchFamily="34" charset="0"/>
                <a:cs typeface="mohammad bold art 1" pitchFamily="2" charset="-78"/>
              </a:rPr>
              <a:t>صدور </a:t>
            </a:r>
            <a:r>
              <a:rPr lang="ar-KW" sz="1800" dirty="0">
                <a:solidFill>
                  <a:schemeClr val="tx2"/>
                </a:solidFill>
                <a:latin typeface="Calibri" pitchFamily="34" charset="0"/>
                <a:cs typeface="mohammad bold art 1" pitchFamily="2" charset="-78"/>
              </a:rPr>
              <a:t>قرار مجلس مفوضين الهيئة (مع إعطاء مهلة</a:t>
            </a:r>
            <a:r>
              <a:rPr lang="ar-KW" sz="1800" dirty="0" smtClean="0">
                <a:solidFill>
                  <a:schemeClr val="tx2"/>
                </a:solidFill>
                <a:latin typeface="Calibri" pitchFamily="34" charset="0"/>
                <a:cs typeface="mohammad bold art 1" pitchFamily="2" charset="-78"/>
              </a:rPr>
              <a:t>).</a:t>
            </a:r>
          </a:p>
          <a:p>
            <a:pPr marL="457200" indent="-457200" algn="r" rtl="1" fontAlgn="base">
              <a:spcBef>
                <a:spcPct val="0"/>
              </a:spcBef>
              <a:spcAft>
                <a:spcPts val="600"/>
              </a:spcAft>
              <a:buFont typeface="+mj-lt"/>
              <a:buAutoNum type="arabicPeriod"/>
            </a:pPr>
            <a:r>
              <a:rPr lang="ar-KW" sz="1800" dirty="0" smtClean="0">
                <a:solidFill>
                  <a:schemeClr val="tx2"/>
                </a:solidFill>
                <a:latin typeface="Calibri" pitchFamily="34" charset="0"/>
                <a:cs typeface="mohammad bold art 1" pitchFamily="2" charset="-78"/>
              </a:rPr>
              <a:t>تقديم </a:t>
            </a:r>
            <a:r>
              <a:rPr lang="ar-KW" sz="1800" dirty="0">
                <a:solidFill>
                  <a:schemeClr val="tx2"/>
                </a:solidFill>
                <a:latin typeface="Calibri" pitchFamily="34" charset="0"/>
                <a:cs typeface="mohammad bold art 1" pitchFamily="2" charset="-78"/>
              </a:rPr>
              <a:t>مسودة النشرة التمهيدية </a:t>
            </a:r>
            <a:r>
              <a:rPr lang="ar-KW" sz="1800" dirty="0" smtClean="0">
                <a:solidFill>
                  <a:schemeClr val="tx2"/>
                </a:solidFill>
                <a:latin typeface="Calibri" pitchFamily="34" charset="0"/>
                <a:cs typeface="mohammad bold art 1" pitchFamily="2" charset="-78"/>
              </a:rPr>
              <a:t>لاعتمادها.</a:t>
            </a:r>
          </a:p>
          <a:p>
            <a:pPr marL="457200" indent="-457200" algn="r" rtl="1" fontAlgn="base">
              <a:spcBef>
                <a:spcPct val="0"/>
              </a:spcBef>
              <a:spcAft>
                <a:spcPts val="600"/>
              </a:spcAft>
              <a:buFont typeface="+mj-lt"/>
              <a:buAutoNum type="arabicPeriod"/>
            </a:pPr>
            <a:r>
              <a:rPr lang="ar-KW" sz="1800" dirty="0">
                <a:solidFill>
                  <a:schemeClr val="tx2"/>
                </a:solidFill>
                <a:latin typeface="Calibri" pitchFamily="34" charset="0"/>
                <a:cs typeface="mohammad bold art 1" pitchFamily="2" charset="-78"/>
              </a:rPr>
              <a:t>نشر البيانات المالية ونتائج أعمالها باللغتين العربية والانجليزية في موقع </a:t>
            </a:r>
            <a:r>
              <a:rPr lang="ar-KW" sz="1800" dirty="0" smtClean="0">
                <a:solidFill>
                  <a:schemeClr val="tx2"/>
                </a:solidFill>
                <a:latin typeface="Calibri" pitchFamily="34" charset="0"/>
                <a:cs typeface="mohammad bold art 1" pitchFamily="2" charset="-78"/>
              </a:rPr>
              <a:t>الشركة الإلكتروني</a:t>
            </a:r>
            <a:r>
              <a:rPr lang="ar-KW" sz="1800" dirty="0">
                <a:solidFill>
                  <a:schemeClr val="tx2"/>
                </a:solidFill>
                <a:latin typeface="Calibri" pitchFamily="34" charset="0"/>
                <a:cs typeface="mohammad bold art 1" pitchFamily="2" charset="-78"/>
              </a:rPr>
              <a:t>، مع نشر ملخص هذه البيانات باللغة العربية في صحيفتين </a:t>
            </a:r>
            <a:r>
              <a:rPr lang="ar-KW" sz="1800" dirty="0" smtClean="0">
                <a:solidFill>
                  <a:schemeClr val="tx2"/>
                </a:solidFill>
                <a:latin typeface="Calibri" pitchFamily="34" charset="0"/>
                <a:cs typeface="mohammad bold art 1" pitchFamily="2" charset="-78"/>
              </a:rPr>
              <a:t>يوميتين محليتين </a:t>
            </a:r>
            <a:r>
              <a:rPr lang="ar-KW" sz="1800" dirty="0">
                <a:solidFill>
                  <a:schemeClr val="tx2"/>
                </a:solidFill>
                <a:latin typeface="Calibri" pitchFamily="34" charset="0"/>
                <a:cs typeface="mohammad bold art 1" pitchFamily="2" charset="-78"/>
              </a:rPr>
              <a:t>- على الأقل - وذلك قبل عشرة أيام عمل من الموعد المحدد لبدء </a:t>
            </a:r>
            <a:r>
              <a:rPr lang="ar-KW" sz="1800" dirty="0" smtClean="0">
                <a:solidFill>
                  <a:schemeClr val="tx2"/>
                </a:solidFill>
                <a:latin typeface="Calibri" pitchFamily="34" charset="0"/>
                <a:cs typeface="mohammad bold art 1" pitchFamily="2" charset="-78"/>
              </a:rPr>
              <a:t>تداول أسهمها </a:t>
            </a:r>
            <a:r>
              <a:rPr lang="ar-KW" sz="1800" dirty="0">
                <a:solidFill>
                  <a:schemeClr val="tx2"/>
                </a:solidFill>
                <a:latin typeface="Calibri" pitchFamily="34" charset="0"/>
                <a:cs typeface="mohammad bold art 1" pitchFamily="2" charset="-78"/>
              </a:rPr>
              <a:t>في البورصة</a:t>
            </a:r>
            <a:r>
              <a:rPr lang="ar-KW" sz="1800" dirty="0" smtClean="0">
                <a:solidFill>
                  <a:schemeClr val="tx2"/>
                </a:solidFill>
                <a:latin typeface="Calibri" pitchFamily="34" charset="0"/>
                <a:cs typeface="mohammad bold art 1" pitchFamily="2" charset="-78"/>
              </a:rPr>
              <a:t>.</a:t>
            </a:r>
          </a:p>
          <a:p>
            <a:pPr marL="457200" indent="-457200" algn="r" rtl="1" fontAlgn="base">
              <a:spcBef>
                <a:spcPct val="0"/>
              </a:spcBef>
              <a:spcAft>
                <a:spcPts val="600"/>
              </a:spcAft>
              <a:buFont typeface="+mj-lt"/>
              <a:buAutoNum type="arabicPeriod"/>
            </a:pPr>
            <a:r>
              <a:rPr lang="ar-KW" sz="1800" dirty="0">
                <a:solidFill>
                  <a:schemeClr val="tx2"/>
                </a:solidFill>
                <a:latin typeface="Calibri" pitchFamily="34" charset="0"/>
                <a:cs typeface="mohammad bold art 1" pitchFamily="2" charset="-78"/>
              </a:rPr>
              <a:t>اتخاذ جميع إجراءات الإدراج في البورصة </a:t>
            </a:r>
            <a:r>
              <a:rPr lang="ar-KW" sz="1800" dirty="0" smtClean="0">
                <a:solidFill>
                  <a:schemeClr val="tx2"/>
                </a:solidFill>
                <a:latin typeface="Calibri" pitchFamily="34" charset="0"/>
                <a:cs typeface="mohammad bold art 1" pitchFamily="2" charset="-78"/>
              </a:rPr>
              <a:t>الواردة في الكتاب الثاني عشر- قواعد الإدراج.</a:t>
            </a:r>
          </a:p>
          <a:p>
            <a:pPr marL="0" indent="0" algn="r" rtl="1" fontAlgn="base">
              <a:spcBef>
                <a:spcPct val="0"/>
              </a:spcBef>
              <a:spcAft>
                <a:spcPts val="600"/>
              </a:spcAft>
              <a:buNone/>
            </a:pPr>
            <a:endParaRPr lang="ar-KW" sz="2250" dirty="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84121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2400" b="1" dirty="0" smtClean="0">
                <a:solidFill>
                  <a:srgbClr val="1F497D"/>
                </a:solidFill>
                <a:latin typeface="Calibri" pitchFamily="34" charset="0"/>
                <a:cs typeface="mohammad bold art 1" pitchFamily="2" charset="-78"/>
              </a:rPr>
              <a:t>الأحكام الانتقالية</a:t>
            </a:r>
            <a:endParaRPr lang="en-US" sz="26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algn="r" rtl="1" fontAlgn="base">
              <a:spcBef>
                <a:spcPct val="0"/>
              </a:spcBef>
              <a:spcAft>
                <a:spcPts val="600"/>
              </a:spcAft>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4126383843"/>
              </p:ext>
            </p:extLst>
          </p:nvPr>
        </p:nvGraphicFramePr>
        <p:xfrm>
          <a:off x="457200" y="2276872"/>
          <a:ext cx="8077200" cy="1486303"/>
        </p:xfrm>
        <a:graphic>
          <a:graphicData uri="http://schemas.openxmlformats.org/drawingml/2006/table">
            <a:tbl>
              <a:tblPr rtl="1" firstRow="1" bandRow="1">
                <a:tableStyleId>{5C22544A-7EE6-4342-B048-85BDC9FD1C3A}</a:tableStyleId>
              </a:tblPr>
              <a:tblGrid>
                <a:gridCol w="1324624"/>
                <a:gridCol w="6752576"/>
              </a:tblGrid>
              <a:tr h="319617">
                <a:tc>
                  <a:txBody>
                    <a:bodyPr/>
                    <a:lstStyle/>
                    <a:p>
                      <a:pPr algn="ctr" rtl="0"/>
                      <a:r>
                        <a:rPr lang="ar-KW" dirty="0" smtClean="0"/>
                        <a:t>رقم المادة</a:t>
                      </a:r>
                      <a:endParaRPr lang="ar-KW" dirty="0"/>
                    </a:p>
                  </a:txBody>
                  <a:tcPr/>
                </a:tc>
                <a:tc>
                  <a:txBody>
                    <a:bodyPr/>
                    <a:lstStyle/>
                    <a:p>
                      <a:pPr algn="ctr" rtl="0"/>
                      <a:r>
                        <a:rPr lang="ar-KW" dirty="0" smtClean="0"/>
                        <a:t>النص</a:t>
                      </a:r>
                      <a:endParaRPr lang="ar-KW" dirty="0"/>
                    </a:p>
                  </a:txBody>
                  <a:tcPr/>
                </a:tc>
              </a:tr>
              <a:tr h="1120543">
                <a:tc>
                  <a:txBody>
                    <a:bodyPr/>
                    <a:lstStyle/>
                    <a:p>
                      <a:pPr algn="ctr" rtl="1"/>
                      <a:r>
                        <a:rPr lang="ar-KW" sz="1500" b="1" kern="1200" dirty="0" smtClean="0">
                          <a:solidFill>
                            <a:schemeClr val="tx2"/>
                          </a:solidFill>
                          <a:latin typeface="+mn-lt"/>
                          <a:ea typeface="+mn-ea"/>
                          <a:cs typeface="mohammad bold art 1" pitchFamily="2" charset="-78"/>
                        </a:rPr>
                        <a:t>41</a:t>
                      </a:r>
                      <a:endParaRPr lang="ar-KW" sz="1500" b="1" kern="1200" dirty="0">
                        <a:solidFill>
                          <a:schemeClr val="tx2"/>
                        </a:solidFill>
                        <a:latin typeface="+mn-lt"/>
                        <a:ea typeface="+mn-ea"/>
                        <a:cs typeface="mohammad bold art 1" pitchFamily="2" charset="-78"/>
                      </a:endParaRPr>
                    </a:p>
                  </a:txBody>
                  <a:tcPr/>
                </a:tc>
                <a:tc>
                  <a:txBody>
                    <a:bodyPr/>
                    <a:lstStyle/>
                    <a:p>
                      <a:pPr algn="r" rtl="1"/>
                      <a:r>
                        <a:rPr lang="ar-KW" sz="1500" kern="1200" dirty="0" smtClean="0">
                          <a:solidFill>
                            <a:schemeClr val="tx2"/>
                          </a:solidFill>
                          <a:latin typeface="+mn-lt"/>
                          <a:ea typeface="+mn-ea"/>
                          <a:cs typeface="mohammad bold art 1" pitchFamily="2" charset="-78"/>
                        </a:rPr>
                        <a:t>يعمل بأحكام الكتاب الثاني عشر (قواعد الإدراج) اعتباراً من تاريخ صدوره، وتستثنى شركات المساهمة المدرجة حالياً من تطبيق البند (2) من المادة (2-7-2) والبند (1) من المادة (2-8-1) حتى تاريخ 15 مايو 2017 لتوفيق أوضاعها. </a:t>
                      </a:r>
                      <a:endParaRPr lang="ar-KW" sz="1500" kern="1200" dirty="0">
                        <a:solidFill>
                          <a:schemeClr val="tx2"/>
                        </a:solidFill>
                        <a:latin typeface="+mn-lt"/>
                        <a:ea typeface="+mn-ea"/>
                        <a:cs typeface="mohammad bold art 1" pitchFamily="2" charset="-78"/>
                      </a:endParaRPr>
                    </a:p>
                  </a:txBody>
                  <a:tcPr/>
                </a:tc>
              </a:tr>
            </a:tbl>
          </a:graphicData>
        </a:graphic>
      </p:graphicFrame>
    </p:spTree>
    <p:extLst>
      <p:ext uri="{BB962C8B-B14F-4D97-AF65-F5344CB8AC3E}">
        <p14:creationId xmlns:p14="http://schemas.microsoft.com/office/powerpoint/2010/main" val="9231085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نبذة عن قواعد الإدراج</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r" rtl="1" fontAlgn="base">
              <a:spcBef>
                <a:spcPct val="0"/>
              </a:spcBef>
              <a:spcAft>
                <a:spcPts val="600"/>
              </a:spcAft>
              <a:buNone/>
            </a:pPr>
            <a:r>
              <a:rPr lang="ar-KW" sz="2000" dirty="0" smtClean="0">
                <a:solidFill>
                  <a:schemeClr val="tx2"/>
                </a:solidFill>
                <a:latin typeface="Calibri" pitchFamily="34" charset="0"/>
                <a:cs typeface="mohammad bold art 1" pitchFamily="2" charset="-78"/>
              </a:rPr>
              <a:t>قامت هيئة أسواق المال بإصدار مجموعة من القواعد والتعليمات بشأن نظام الإدراج في بورصة الأوراق المالية:</a:t>
            </a:r>
          </a:p>
          <a:p>
            <a:pPr marL="0" indent="0" algn="r"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القرار رقم (3) لسنة 2011 بشأن نظام الإدراج في بورصة الأوراق المالية.</a:t>
            </a:r>
          </a:p>
          <a:p>
            <a:pPr marL="0" indent="0" algn="r" rtl="1" fontAlgn="base">
              <a:spcBef>
                <a:spcPct val="0"/>
              </a:spcBef>
              <a:spcAft>
                <a:spcPts val="600"/>
              </a:spcAft>
              <a:buNone/>
            </a:pPr>
            <a:endParaRPr lang="ar-KW" sz="2000" dirty="0" smtClean="0">
              <a:solidFill>
                <a:schemeClr val="tx2"/>
              </a:solidFill>
              <a:latin typeface="Calibri" pitchFamily="34" charset="0"/>
              <a:cs typeface="mohammad bold art 1" pitchFamily="2" charset="-78"/>
            </a:endParaRP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القرار رقم (23) لسنة 2014 بشأن نظام إدراج أسهم الشركات المساهمة في بورصة الأوراق المالية.</a:t>
            </a:r>
          </a:p>
          <a:p>
            <a:pPr marL="0" indent="0" algn="r" rtl="1" fontAlgn="base">
              <a:spcBef>
                <a:spcPct val="0"/>
              </a:spcBef>
              <a:spcAft>
                <a:spcPts val="600"/>
              </a:spcAft>
              <a:buNone/>
            </a:pPr>
            <a:endParaRPr lang="ar-KW" sz="2000" dirty="0" smtClean="0">
              <a:solidFill>
                <a:schemeClr val="tx2"/>
              </a:solidFill>
              <a:latin typeface="Calibri" pitchFamily="34" charset="0"/>
              <a:cs typeface="mohammad bold art 1" pitchFamily="2" charset="-78"/>
            </a:endParaRP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الكتاب الثاني عشر من اللائحة التنفيذية - قواعد الإدراج. </a:t>
            </a:r>
          </a:p>
          <a:p>
            <a:pPr marL="0" indent="0" algn="r" rtl="1" fontAlgn="base">
              <a:spcBef>
                <a:spcPct val="0"/>
              </a:spcBef>
              <a:spcAft>
                <a:spcPts val="600"/>
              </a:spcAft>
              <a:buNone/>
            </a:pPr>
            <a:endParaRPr lang="ar-KW" sz="2000"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5284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3848" y="274638"/>
            <a:ext cx="5482953"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الكتاب الثاني عشر- قواعد الإدراج</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r" rtl="1" fontAlgn="base">
              <a:spcBef>
                <a:spcPct val="0"/>
              </a:spcBef>
              <a:spcAft>
                <a:spcPts val="600"/>
              </a:spcAft>
              <a:buNone/>
            </a:pPr>
            <a:r>
              <a:rPr lang="ar-KW" sz="2100" b="1" dirty="0" smtClean="0">
                <a:solidFill>
                  <a:schemeClr val="tx2"/>
                </a:solidFill>
                <a:latin typeface="Calibri" pitchFamily="34" charset="0"/>
                <a:cs typeface="mohammad bold art 1" pitchFamily="2" charset="-78"/>
              </a:rPr>
              <a:t>يتناول الكتاب الثاني عشر القواعد المنظمة لإدراج الأوراق المالية:</a:t>
            </a:r>
          </a:p>
          <a:p>
            <a:pPr marL="0" indent="0" algn="r" rtl="1" fontAlgn="base">
              <a:spcBef>
                <a:spcPct val="0"/>
              </a:spcBef>
              <a:spcAft>
                <a:spcPts val="600"/>
              </a:spcAft>
              <a:buNone/>
            </a:pPr>
            <a:endParaRPr lang="ar-KW" sz="800" dirty="0" smtClean="0">
              <a:solidFill>
                <a:schemeClr val="tx2"/>
              </a:solidFill>
              <a:latin typeface="Calibri" pitchFamily="34" charset="0"/>
            </a:endParaRPr>
          </a:p>
          <a:p>
            <a:pPr marL="457200" indent="-457200" algn="r" rtl="1" fontAlgn="base">
              <a:spcBef>
                <a:spcPct val="0"/>
              </a:spcBef>
              <a:spcAft>
                <a:spcPts val="600"/>
              </a:spcAft>
              <a:buFont typeface="+mj-lt"/>
              <a:buAutoNum type="arabicPeriod"/>
            </a:pPr>
            <a:r>
              <a:rPr lang="ar-KW" sz="2000" dirty="0" smtClean="0">
                <a:solidFill>
                  <a:schemeClr val="tx2"/>
                </a:solidFill>
                <a:latin typeface="Calibri" pitchFamily="34" charset="0"/>
                <a:cs typeface="mohammad bold art 1" pitchFamily="2" charset="-78"/>
              </a:rPr>
              <a:t>الفصل الأول: أحكام عامة ونطاق التطبيق.</a:t>
            </a:r>
          </a:p>
          <a:p>
            <a:pPr marL="457200" indent="-457200" algn="r" rtl="1" fontAlgn="base">
              <a:spcBef>
                <a:spcPct val="0"/>
              </a:spcBef>
              <a:spcAft>
                <a:spcPts val="600"/>
              </a:spcAft>
              <a:buFont typeface="+mj-lt"/>
              <a:buAutoNum type="arabicPeriod"/>
            </a:pPr>
            <a:r>
              <a:rPr lang="ar-KW" sz="2000" dirty="0" smtClean="0">
                <a:solidFill>
                  <a:schemeClr val="tx2"/>
                </a:solidFill>
                <a:latin typeface="Calibri" pitchFamily="34" charset="0"/>
                <a:cs typeface="mohammad bold art 1" pitchFamily="2" charset="-78"/>
              </a:rPr>
              <a:t>الفصل الثاني: إدراج أسهم شركات المساهمة.</a:t>
            </a:r>
          </a:p>
          <a:p>
            <a:pPr marL="457200" indent="-457200" algn="r" rtl="1" fontAlgn="base">
              <a:spcBef>
                <a:spcPct val="0"/>
              </a:spcBef>
              <a:spcAft>
                <a:spcPts val="600"/>
              </a:spcAft>
              <a:buFont typeface="+mj-lt"/>
              <a:buAutoNum type="arabicPeriod"/>
            </a:pPr>
            <a:r>
              <a:rPr lang="ar-KW" sz="2000" dirty="0" smtClean="0">
                <a:solidFill>
                  <a:schemeClr val="tx2"/>
                </a:solidFill>
                <a:latin typeface="Calibri" pitchFamily="34" charset="0"/>
                <a:cs typeface="mohammad bold art 1" pitchFamily="2" charset="-78"/>
              </a:rPr>
              <a:t>الفصل الثالث: إدراج السندات والصكوك.</a:t>
            </a:r>
          </a:p>
          <a:p>
            <a:pPr marL="457200" indent="-457200" algn="r" rtl="1" fontAlgn="base">
              <a:spcBef>
                <a:spcPct val="0"/>
              </a:spcBef>
              <a:spcAft>
                <a:spcPts val="600"/>
              </a:spcAft>
              <a:buFont typeface="+mj-lt"/>
              <a:buAutoNum type="arabicPeriod"/>
            </a:pPr>
            <a:r>
              <a:rPr lang="ar-KW" sz="2000" dirty="0" smtClean="0">
                <a:solidFill>
                  <a:schemeClr val="tx2"/>
                </a:solidFill>
                <a:latin typeface="Calibri" pitchFamily="34" charset="0"/>
                <a:cs typeface="mohammad bold art 1" pitchFamily="2" charset="-78"/>
              </a:rPr>
              <a:t>الفصل الرابع: إدراج وحدات صناديق الاستثمار المحلية.</a:t>
            </a:r>
          </a:p>
          <a:p>
            <a:pPr marL="457200" indent="-457200" algn="r" rtl="1" fontAlgn="base">
              <a:spcBef>
                <a:spcPct val="0"/>
              </a:spcBef>
              <a:spcAft>
                <a:spcPts val="600"/>
              </a:spcAft>
              <a:buFont typeface="+mj-lt"/>
              <a:buAutoNum type="arabicPeriod"/>
            </a:pPr>
            <a:r>
              <a:rPr lang="ar-KW" sz="2000" dirty="0" smtClean="0">
                <a:solidFill>
                  <a:schemeClr val="tx2"/>
                </a:solidFill>
                <a:latin typeface="Calibri" pitchFamily="34" charset="0"/>
                <a:cs typeface="mohammad bold art 1" pitchFamily="2" charset="-78"/>
              </a:rPr>
              <a:t>الفصل الخامس: أحكام ختامية.</a:t>
            </a:r>
          </a:p>
          <a:p>
            <a:pPr marL="457200" indent="-457200" algn="r" rtl="1" fontAlgn="base">
              <a:spcBef>
                <a:spcPct val="0"/>
              </a:spcBef>
              <a:spcAft>
                <a:spcPts val="600"/>
              </a:spcAft>
              <a:buFont typeface="+mj-lt"/>
              <a:buAutoNum type="arabicPeriod"/>
            </a:pPr>
            <a:r>
              <a:rPr lang="ar-KW" sz="2000" dirty="0" smtClean="0">
                <a:solidFill>
                  <a:schemeClr val="tx2"/>
                </a:solidFill>
                <a:latin typeface="Calibri" pitchFamily="34" charset="0"/>
                <a:cs typeface="mohammad bold art 1" pitchFamily="2" charset="-78"/>
              </a:rPr>
              <a:t>الملاحق</a:t>
            </a:r>
            <a:r>
              <a:rPr lang="en-US" sz="2000" dirty="0">
                <a:solidFill>
                  <a:schemeClr val="tx2"/>
                </a:solidFill>
                <a:latin typeface="Calibri" pitchFamily="34" charset="0"/>
                <a:cs typeface="mohammad bold art 1" pitchFamily="2" charset="-78"/>
              </a:rPr>
              <a:t>.</a:t>
            </a:r>
            <a:endParaRPr lang="ar-KW" sz="2000"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2800" dirty="0" smtClean="0">
              <a:solidFill>
                <a:schemeClr val="tx2"/>
              </a:solidFill>
              <a:latin typeface="Calibri" pitchFamily="34" charset="0"/>
            </a:endParaRPr>
          </a:p>
          <a:p>
            <a:pPr algn="r" rtl="1" fontAlgn="base">
              <a:spcBef>
                <a:spcPct val="0"/>
              </a:spcBef>
              <a:spcAft>
                <a:spcPts val="600"/>
              </a:spcAft>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412769"/>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0872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قواعد الإدراج</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53958"/>
          </a:xfrm>
        </p:spPr>
        <p:txBody>
          <a:bodyPr>
            <a:normAutofit/>
          </a:bodyPr>
          <a:lstStyle/>
          <a:p>
            <a:pPr marL="0" indent="0" algn="r" rtl="1" fontAlgn="base">
              <a:spcBef>
                <a:spcPct val="0"/>
              </a:spcBef>
              <a:spcAft>
                <a:spcPts val="600"/>
              </a:spcAft>
              <a:buNone/>
            </a:pPr>
            <a:r>
              <a:rPr lang="ar-KW" sz="2100" b="1" dirty="0" smtClean="0">
                <a:solidFill>
                  <a:schemeClr val="tx2"/>
                </a:solidFill>
                <a:latin typeface="Calibri" pitchFamily="34" charset="0"/>
                <a:cs typeface="mohammad bold art 1" pitchFamily="2" charset="-78"/>
              </a:rPr>
              <a:t>الفصل الأول</a:t>
            </a:r>
            <a:r>
              <a:rPr lang="ar-KW" sz="2250" dirty="0" smtClean="0">
                <a:solidFill>
                  <a:schemeClr val="tx2"/>
                </a:solidFill>
                <a:latin typeface="Calibri" pitchFamily="34" charset="0"/>
                <a:cs typeface="mohammad bold art 1" pitchFamily="2" charset="-78"/>
              </a:rPr>
              <a:t>: أحكام عامة ونطاق التطبيق.</a:t>
            </a:r>
          </a:p>
          <a:p>
            <a:pPr algn="r" rtl="1" fontAlgn="base">
              <a:spcBef>
                <a:spcPct val="0"/>
              </a:spcBef>
              <a:spcAft>
                <a:spcPts val="600"/>
              </a:spcAft>
            </a:pPr>
            <a:r>
              <a:rPr lang="ar-KW" sz="2000" dirty="0" smtClean="0">
                <a:solidFill>
                  <a:schemeClr val="tx2"/>
                </a:solidFill>
                <a:latin typeface="Calibri" pitchFamily="34" charset="0"/>
                <a:cs typeface="mohammad bold art 1" pitchFamily="2" charset="-78"/>
              </a:rPr>
              <a:t>ينقسم الفصل إلى </a:t>
            </a:r>
            <a:r>
              <a:rPr lang="ar-KW" sz="2000" dirty="0">
                <a:solidFill>
                  <a:schemeClr val="tx2"/>
                </a:solidFill>
                <a:latin typeface="Calibri" pitchFamily="34" charset="0"/>
                <a:cs typeface="mohammad bold art 1" pitchFamily="2" charset="-78"/>
              </a:rPr>
              <a:t>أربعة أقسام </a:t>
            </a:r>
            <a:r>
              <a:rPr lang="ar-KW" sz="2000" dirty="0" smtClean="0">
                <a:solidFill>
                  <a:schemeClr val="tx2"/>
                </a:solidFill>
                <a:latin typeface="Calibri" pitchFamily="34" charset="0"/>
                <a:cs typeface="mohammad bold art 1" pitchFamily="2" charset="-78"/>
              </a:rPr>
              <a:t>( نطاق التطبيق، أحكام البيانات المالية للشركات المدرجة، الطلبات المتعلقة بالإدراج، وقف الإدراج). </a:t>
            </a:r>
          </a:p>
          <a:p>
            <a:pPr algn="r" rtl="1" fontAlgn="base">
              <a:spcBef>
                <a:spcPct val="0"/>
              </a:spcBef>
              <a:spcAft>
                <a:spcPts val="600"/>
              </a:spcAft>
            </a:pPr>
            <a:r>
              <a:rPr lang="ar-KW" sz="2000" dirty="0">
                <a:solidFill>
                  <a:schemeClr val="tx2"/>
                </a:solidFill>
                <a:latin typeface="Calibri" pitchFamily="34" charset="0"/>
                <a:cs typeface="mohammad bold art 1" pitchFamily="2" charset="-78"/>
              </a:rPr>
              <a:t>أبرز </a:t>
            </a:r>
            <a:r>
              <a:rPr lang="ar-KW" sz="2000" dirty="0" smtClean="0">
                <a:solidFill>
                  <a:schemeClr val="tx2"/>
                </a:solidFill>
                <a:latin typeface="Calibri" pitchFamily="34" charset="0"/>
                <a:cs typeface="mohammad bold art 1" pitchFamily="2" charset="-78"/>
              </a:rPr>
              <a:t> ما </a:t>
            </a:r>
            <a:r>
              <a:rPr lang="ar-KW" sz="2000" dirty="0">
                <a:solidFill>
                  <a:schemeClr val="tx2"/>
                </a:solidFill>
                <a:latin typeface="Calibri" pitchFamily="34" charset="0"/>
                <a:cs typeface="mohammad bold art 1" pitchFamily="2" charset="-78"/>
              </a:rPr>
              <a:t>تم إضافته على القرار رقم 23 لسنة 2014.</a:t>
            </a:r>
          </a:p>
          <a:p>
            <a:pPr marL="0" indent="0" algn="r" rtl="1" fontAlgn="base">
              <a:spcBef>
                <a:spcPct val="0"/>
              </a:spcBef>
              <a:spcAft>
                <a:spcPts val="600"/>
              </a:spcAft>
              <a:buNone/>
            </a:pPr>
            <a:endParaRPr lang="ar-KW" sz="225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2250"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2250"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2250"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225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833057385"/>
              </p:ext>
            </p:extLst>
          </p:nvPr>
        </p:nvGraphicFramePr>
        <p:xfrm>
          <a:off x="895856" y="3284984"/>
          <a:ext cx="7638544" cy="2441824"/>
        </p:xfrm>
        <a:graphic>
          <a:graphicData uri="http://schemas.openxmlformats.org/drawingml/2006/table">
            <a:tbl>
              <a:tblPr rtl="1" firstRow="1" bandRow="1">
                <a:tableStyleId>{5C22544A-7EE6-4342-B048-85BDC9FD1C3A}</a:tableStyleId>
              </a:tblPr>
              <a:tblGrid>
                <a:gridCol w="2198420"/>
                <a:gridCol w="5440124"/>
              </a:tblGrid>
              <a:tr h="149736">
                <a:tc>
                  <a:txBody>
                    <a:bodyPr/>
                    <a:lstStyle/>
                    <a:p>
                      <a:pPr algn="ctr" rtl="1"/>
                      <a:r>
                        <a:rPr lang="ar-KW" sz="1600" dirty="0" smtClean="0">
                          <a:cs typeface="mohammad bold art 1" pitchFamily="2" charset="-78"/>
                        </a:rPr>
                        <a:t>رقم المادة</a:t>
                      </a:r>
                      <a:endParaRPr lang="ar-KW" sz="1600" dirty="0">
                        <a:cs typeface="mohammad bold art 1" pitchFamily="2" charset="-78"/>
                      </a:endParaRPr>
                    </a:p>
                  </a:txBody>
                  <a:tcPr/>
                </a:tc>
                <a:tc>
                  <a:txBody>
                    <a:bodyPr/>
                    <a:lstStyle/>
                    <a:p>
                      <a:pPr algn="ctr" rtl="1"/>
                      <a:r>
                        <a:rPr lang="ar-KW" sz="1600" dirty="0" smtClean="0">
                          <a:cs typeface="mohammad bold art 1" pitchFamily="2" charset="-78"/>
                        </a:rPr>
                        <a:t>النص</a:t>
                      </a:r>
                      <a:endParaRPr lang="ar-KW" sz="1600" dirty="0">
                        <a:cs typeface="mohammad bold art 1" pitchFamily="2" charset="-78"/>
                      </a:endParaRPr>
                    </a:p>
                  </a:txBody>
                  <a:tcPr/>
                </a:tc>
              </a:tr>
              <a:tr h="2106544">
                <a:tc>
                  <a:txBody>
                    <a:bodyPr/>
                    <a:lstStyle/>
                    <a:p>
                      <a:pPr algn="ctr" rtl="1"/>
                      <a:r>
                        <a:rPr lang="ar-KW" sz="1500" b="0" i="0" u="none" strike="noStrike" baseline="0" dirty="0" smtClean="0">
                          <a:solidFill>
                            <a:srgbClr val="1B2F5B"/>
                          </a:solidFill>
                          <a:latin typeface="DiwanMuna-Black"/>
                          <a:cs typeface="mohammad bold art 1" pitchFamily="2" charset="-78"/>
                        </a:rPr>
                        <a:t>مادة </a:t>
                      </a:r>
                      <a:r>
                        <a:rPr lang="ar-KW" sz="1500" b="0" i="0" u="none" strike="noStrike" baseline="0" dirty="0" smtClean="0">
                          <a:solidFill>
                            <a:srgbClr val="1B2F5B"/>
                          </a:solidFill>
                          <a:latin typeface="HelveticaNeue-Medium"/>
                          <a:cs typeface="mohammad bold art 1" pitchFamily="2" charset="-78"/>
                        </a:rPr>
                        <a:t>1- 7</a:t>
                      </a:r>
                      <a:endParaRPr lang="ar-KW" sz="1500" dirty="0">
                        <a:cs typeface="mohammad bold art 1" pitchFamily="2" charset="-78"/>
                      </a:endParaRPr>
                    </a:p>
                  </a:txBody>
                  <a:tcPr/>
                </a:tc>
                <a:tc>
                  <a:txBody>
                    <a:bodyPr/>
                    <a:lstStyle/>
                    <a:p>
                      <a:pPr algn="just" rtl="1"/>
                      <a:r>
                        <a:rPr lang="ar-KW" sz="1500" dirty="0" smtClean="0">
                          <a:solidFill>
                            <a:schemeClr val="tx2"/>
                          </a:solidFill>
                          <a:cs typeface="mohammad bold art 1" pitchFamily="2" charset="-78"/>
                        </a:rPr>
                        <a:t>تلتزم الشركات الكويتية المدرجة في البورصة بتوزيع أسهم المنحة المجانية المستحقة للمساهمين خلال عشرة أيام عمل من تاريخ تعديل سعر السهم في البورصة. وتلتزم الشركات الكويتية المدرجة في البورصة بتوزيع الأرباح النقدية المستحقة للمساهمين خلال عشرة أيام عمل من تاريخ انعقاد الجمعية العامة العادية للشركة. وتستثنى</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الشركات غير الكويتية المدرجة في البورصة من حكم هذه المادة، وينطبق عليها النظم</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المعمول بها في البورصة المدرجة بها بالدولة المؤسسة فيها تلك الشركات.</a:t>
                      </a:r>
                      <a:endParaRPr lang="ar-KW" sz="1500" dirty="0">
                        <a:solidFill>
                          <a:schemeClr val="tx2"/>
                        </a:solidFill>
                        <a:cs typeface="mohammad bold art 1" pitchFamily="2" charset="-78"/>
                      </a:endParaRPr>
                    </a:p>
                  </a:txBody>
                  <a:tcPr/>
                </a:tc>
              </a:tr>
            </a:tbl>
          </a:graphicData>
        </a:graphic>
      </p:graphicFrame>
    </p:spTree>
    <p:extLst>
      <p:ext uri="{BB962C8B-B14F-4D97-AF65-F5344CB8AC3E}">
        <p14:creationId xmlns:p14="http://schemas.microsoft.com/office/powerpoint/2010/main" val="816001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يتبع- قواعد الإدراج</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53958"/>
          </a:xfrm>
        </p:spPr>
        <p:txBody>
          <a:bodyPr>
            <a:normAutofit/>
          </a:bodyPr>
          <a:lstStyle/>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746056665"/>
              </p:ext>
            </p:extLst>
          </p:nvPr>
        </p:nvGraphicFramePr>
        <p:xfrm>
          <a:off x="891024" y="1700808"/>
          <a:ext cx="7569408" cy="3515300"/>
        </p:xfrm>
        <a:graphic>
          <a:graphicData uri="http://schemas.openxmlformats.org/drawingml/2006/table">
            <a:tbl>
              <a:tblPr rtl="1" firstRow="1" bandRow="1">
                <a:tableStyleId>{5C22544A-7EE6-4342-B048-85BDC9FD1C3A}</a:tableStyleId>
              </a:tblPr>
              <a:tblGrid>
                <a:gridCol w="2178523"/>
                <a:gridCol w="5390885"/>
              </a:tblGrid>
              <a:tr h="648135">
                <a:tc>
                  <a:txBody>
                    <a:bodyPr/>
                    <a:lstStyle/>
                    <a:p>
                      <a:pPr algn="ctr" rtl="1"/>
                      <a:r>
                        <a:rPr lang="ar-KW" sz="1600" dirty="0" smtClean="0">
                          <a:cs typeface="mohammad bold art 1" pitchFamily="2" charset="-78"/>
                        </a:rPr>
                        <a:t>رقم المادة</a:t>
                      </a:r>
                      <a:endParaRPr lang="ar-KW" sz="1600" dirty="0">
                        <a:cs typeface="mohammad bold art 1" pitchFamily="2" charset="-78"/>
                      </a:endParaRPr>
                    </a:p>
                  </a:txBody>
                  <a:tcPr/>
                </a:tc>
                <a:tc>
                  <a:txBody>
                    <a:bodyPr/>
                    <a:lstStyle/>
                    <a:p>
                      <a:pPr algn="ctr" rtl="1"/>
                      <a:r>
                        <a:rPr lang="ar-KW" sz="1600" dirty="0" smtClean="0">
                          <a:cs typeface="mohammad bold art 1" pitchFamily="2" charset="-78"/>
                        </a:rPr>
                        <a:t>النص</a:t>
                      </a:r>
                      <a:endParaRPr lang="ar-KW" sz="1600" dirty="0">
                        <a:cs typeface="mohammad bold art 1" pitchFamily="2" charset="-78"/>
                      </a:endParaRPr>
                    </a:p>
                  </a:txBody>
                  <a:tcPr/>
                </a:tc>
              </a:tr>
              <a:tr h="1404125">
                <a:tc>
                  <a:txBody>
                    <a:bodyPr/>
                    <a:lstStyle/>
                    <a:p>
                      <a:pPr marL="0" algn="ctr" defTabSz="914400" rtl="1" eaLnBrk="1" latinLnBrk="0" hangingPunct="1"/>
                      <a:r>
                        <a:rPr lang="ar-KW" sz="1500" b="0" i="0" u="none" strike="noStrike" kern="1200" baseline="0" dirty="0" smtClean="0">
                          <a:solidFill>
                            <a:srgbClr val="1B2F5B"/>
                          </a:solidFill>
                          <a:latin typeface="DiwanMuna-Black"/>
                          <a:ea typeface="+mn-ea"/>
                          <a:cs typeface="mohammad bold art 1" pitchFamily="2" charset="-78"/>
                        </a:rPr>
                        <a:t>مادة 1-9 </a:t>
                      </a:r>
                      <a:endParaRPr lang="en-US" sz="1500" b="0" i="0" u="none" strike="noStrike" kern="1200" baseline="0" dirty="0">
                        <a:solidFill>
                          <a:srgbClr val="1B2F5B"/>
                        </a:solidFill>
                        <a:latin typeface="DiwanMuna-Black"/>
                        <a:ea typeface="+mn-ea"/>
                        <a:cs typeface="mohammad bold art 1" pitchFamily="2" charset="-78"/>
                      </a:endParaRPr>
                    </a:p>
                  </a:txBody>
                  <a:tcPr/>
                </a:tc>
                <a:tc>
                  <a:txBody>
                    <a:bodyPr/>
                    <a:lstStyle/>
                    <a:p>
                      <a:pPr algn="just" rtl="1"/>
                      <a:r>
                        <a:rPr lang="ar-KW" sz="1500" kern="1200" dirty="0" smtClean="0">
                          <a:solidFill>
                            <a:schemeClr val="tx2"/>
                          </a:solidFill>
                          <a:latin typeface="+mn-lt"/>
                          <a:ea typeface="+mn-ea"/>
                          <a:cs typeface="mohammad bold art 1" pitchFamily="2" charset="-78"/>
                        </a:rPr>
                        <a:t>يجب على كل شركة مدرجة أن تعين مراقباً للحسابات من ضمن المراقبين المسجلين لدى</a:t>
                      </a:r>
                      <a:r>
                        <a:rPr lang="ar-KW" sz="1500" kern="1200" baseline="0" dirty="0" smtClean="0">
                          <a:solidFill>
                            <a:schemeClr val="tx2"/>
                          </a:solidFill>
                          <a:latin typeface="+mn-lt"/>
                          <a:ea typeface="+mn-ea"/>
                          <a:cs typeface="mohammad bold art 1" pitchFamily="2" charset="-78"/>
                        </a:rPr>
                        <a:t> </a:t>
                      </a:r>
                      <a:r>
                        <a:rPr lang="ar-KW" sz="1500" kern="1200" dirty="0" smtClean="0">
                          <a:solidFill>
                            <a:schemeClr val="tx2"/>
                          </a:solidFill>
                          <a:latin typeface="+mn-lt"/>
                          <a:ea typeface="+mn-ea"/>
                          <a:cs typeface="mohammad bold art 1" pitchFamily="2" charset="-78"/>
                        </a:rPr>
                        <a:t>الهيئة، شريطة ألا يكون هذا المراقب مديراً أو مسؤولاً أو موظفاً أو شريكاً للشركة المدرجة.</a:t>
                      </a:r>
                      <a:r>
                        <a:rPr lang="ar-KW" sz="1500" kern="1200" baseline="0" dirty="0" smtClean="0">
                          <a:solidFill>
                            <a:schemeClr val="tx2"/>
                          </a:solidFill>
                          <a:latin typeface="+mn-lt"/>
                          <a:ea typeface="+mn-ea"/>
                          <a:cs typeface="mohammad bold art 1" pitchFamily="2" charset="-78"/>
                        </a:rPr>
                        <a:t> </a:t>
                      </a:r>
                      <a:r>
                        <a:rPr lang="ar-KW" sz="1500" kern="1200" dirty="0" smtClean="0">
                          <a:solidFill>
                            <a:schemeClr val="tx2"/>
                          </a:solidFill>
                          <a:latin typeface="+mn-lt"/>
                          <a:ea typeface="+mn-ea"/>
                          <a:cs typeface="mohammad bold art 1" pitchFamily="2" charset="-78"/>
                        </a:rPr>
                        <a:t>وتلتزم الشركة المدرجة بإخطار الهيئة خلال مدة أقصاها سبعة أيام عمل من تاريخ</a:t>
                      </a:r>
                      <a:r>
                        <a:rPr lang="ar-KW" sz="1500" kern="1200" baseline="0" dirty="0" smtClean="0">
                          <a:solidFill>
                            <a:schemeClr val="tx2"/>
                          </a:solidFill>
                          <a:latin typeface="+mn-lt"/>
                          <a:ea typeface="+mn-ea"/>
                          <a:cs typeface="mohammad bold art 1" pitchFamily="2" charset="-78"/>
                        </a:rPr>
                        <a:t> </a:t>
                      </a:r>
                      <a:r>
                        <a:rPr lang="ar-KW" sz="1500" kern="1200" dirty="0" smtClean="0">
                          <a:solidFill>
                            <a:schemeClr val="tx2"/>
                          </a:solidFill>
                          <a:latin typeface="+mn-lt"/>
                          <a:ea typeface="+mn-ea"/>
                          <a:cs typeface="mohammad bold art 1" pitchFamily="2" charset="-78"/>
                        </a:rPr>
                        <a:t>تعيين مراقب الحسابات أو استبداله أو تنحيه.</a:t>
                      </a:r>
                      <a:endParaRPr lang="ar-KW" sz="1500" kern="1200" dirty="0">
                        <a:solidFill>
                          <a:schemeClr val="tx2"/>
                        </a:solidFill>
                        <a:latin typeface="+mn-lt"/>
                        <a:ea typeface="+mn-ea"/>
                        <a:cs typeface="mohammad bold art 1" pitchFamily="2" charset="-78"/>
                      </a:endParaRPr>
                    </a:p>
                  </a:txBody>
                  <a:tcPr/>
                </a:tc>
              </a:tr>
              <a:tr h="1404125">
                <a:tc>
                  <a:txBody>
                    <a:bodyPr/>
                    <a:lstStyle/>
                    <a:p>
                      <a:pPr algn="ctr" rtl="1"/>
                      <a:r>
                        <a:rPr lang="ar-KW" sz="1500" b="0" i="0" u="none" strike="noStrike" baseline="0" dirty="0" smtClean="0">
                          <a:solidFill>
                            <a:srgbClr val="1B2F5B"/>
                          </a:solidFill>
                          <a:latin typeface="DiwanMuna-Black"/>
                          <a:cs typeface="mohammad bold art 1" pitchFamily="2" charset="-78"/>
                        </a:rPr>
                        <a:t>مادة </a:t>
                      </a:r>
                      <a:r>
                        <a:rPr lang="ar-KW" sz="1500" b="0" i="0" u="none" strike="noStrike" baseline="0" dirty="0" smtClean="0">
                          <a:solidFill>
                            <a:srgbClr val="1B2F5B"/>
                          </a:solidFill>
                          <a:latin typeface="HelveticaNeue-Medium"/>
                          <a:cs typeface="mohammad bold art 1" pitchFamily="2" charset="-78"/>
                        </a:rPr>
                        <a:t>1- 17</a:t>
                      </a:r>
                      <a:endParaRPr lang="ar-KW" sz="1500" dirty="0">
                        <a:cs typeface="mohammad bold art 1" pitchFamily="2" charset="-78"/>
                      </a:endParaRPr>
                    </a:p>
                  </a:txBody>
                  <a:tcPr/>
                </a:tc>
                <a:tc>
                  <a:txBody>
                    <a:bodyPr/>
                    <a:lstStyle/>
                    <a:p>
                      <a:pPr algn="just" rtl="1"/>
                      <a:r>
                        <a:rPr lang="ar-KW" sz="1500" dirty="0" smtClean="0">
                          <a:solidFill>
                            <a:schemeClr val="tx2"/>
                          </a:solidFill>
                          <a:cs typeface="mohammad bold art 1" pitchFamily="2" charset="-78"/>
                        </a:rPr>
                        <a:t>يوقف سهم الشركة المدرجة في البورصة إذا لم تقم بعقد جمعيتها العامة العادية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السنوية التالية لانتهاء السنة المالية خلال شهرين من تاريخ موافقة الجهات الرقابية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على بياناتها المالية السنوية، وتستثنى الشركات غير الكويتية المدرجة في البورصة من</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حكم هذه المادة، وينطبق عليها النظم المعمول بها في البورصة المدرجة بها بالدولة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المؤسسة فيها تلك الشركات.</a:t>
                      </a:r>
                      <a:r>
                        <a:rPr lang="ar-KW" sz="1500" baseline="0" dirty="0" smtClean="0">
                          <a:solidFill>
                            <a:schemeClr val="tx2"/>
                          </a:solidFill>
                          <a:cs typeface="mohammad bold art 1" pitchFamily="2" charset="-78"/>
                        </a:rPr>
                        <a:t> </a:t>
                      </a:r>
                      <a:endParaRPr lang="ar-KW" sz="1500" dirty="0" smtClean="0">
                        <a:solidFill>
                          <a:schemeClr val="tx2"/>
                        </a:solidFill>
                        <a:cs typeface="mohammad bold art 1" pitchFamily="2" charset="-78"/>
                      </a:endParaRPr>
                    </a:p>
                  </a:txBody>
                  <a:tcPr/>
                </a:tc>
              </a:tr>
            </a:tbl>
          </a:graphicData>
        </a:graphic>
      </p:graphicFrame>
    </p:spTree>
    <p:extLst>
      <p:ext uri="{BB962C8B-B14F-4D97-AF65-F5344CB8AC3E}">
        <p14:creationId xmlns:p14="http://schemas.microsoft.com/office/powerpoint/2010/main" val="32679265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إدراج أسهم شركات المساهمة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53958"/>
          </a:xfrm>
        </p:spPr>
        <p:txBody>
          <a:bodyPr>
            <a:normAutofit/>
          </a:bodyPr>
          <a:lstStyle/>
          <a:p>
            <a:pPr lvl="0" algn="r" rtl="1" fontAlgn="base">
              <a:spcBef>
                <a:spcPct val="0"/>
              </a:spcBef>
              <a:spcAft>
                <a:spcPts val="600"/>
              </a:spcAft>
            </a:pPr>
            <a:r>
              <a:rPr lang="ar-KW" sz="2000" b="1" dirty="0" smtClean="0">
                <a:solidFill>
                  <a:schemeClr val="tx2"/>
                </a:solidFill>
                <a:latin typeface="Calibri" pitchFamily="34" charset="0"/>
                <a:cs typeface="mohammad bold art 1" pitchFamily="2" charset="-78"/>
              </a:rPr>
              <a:t>الفصل الثاني</a:t>
            </a:r>
            <a:r>
              <a:rPr lang="ar-KW" sz="2000" dirty="0" smtClean="0">
                <a:solidFill>
                  <a:schemeClr val="tx2"/>
                </a:solidFill>
                <a:latin typeface="Calibri" pitchFamily="34" charset="0"/>
                <a:cs typeface="mohammad bold art 1" pitchFamily="2" charset="-78"/>
              </a:rPr>
              <a:t>: </a:t>
            </a:r>
            <a:r>
              <a:rPr lang="ar-KW" sz="2000" dirty="0">
                <a:solidFill>
                  <a:srgbClr val="1F497D"/>
                </a:solidFill>
                <a:latin typeface="Calibri" pitchFamily="34" charset="0"/>
                <a:cs typeface="mohammad bold art 1" pitchFamily="2" charset="-78"/>
              </a:rPr>
              <a:t>إدراج أسهم شركات </a:t>
            </a:r>
            <a:r>
              <a:rPr lang="ar-KW" sz="2000" dirty="0" smtClean="0">
                <a:solidFill>
                  <a:srgbClr val="1F497D"/>
                </a:solidFill>
                <a:latin typeface="Calibri" pitchFamily="34" charset="0"/>
                <a:cs typeface="mohammad bold art 1" pitchFamily="2" charset="-78"/>
              </a:rPr>
              <a:t>المساهمة</a:t>
            </a:r>
            <a:r>
              <a:rPr lang="ar-KW" sz="2000" dirty="0">
                <a:solidFill>
                  <a:srgbClr val="1F497D"/>
                </a:solidFill>
                <a:latin typeface="Calibri" pitchFamily="34" charset="0"/>
                <a:cs typeface="mohammad bold art 1" pitchFamily="2" charset="-78"/>
              </a:rPr>
              <a:t>.</a:t>
            </a:r>
          </a:p>
          <a:p>
            <a:pPr marL="0" indent="0" algn="r" rtl="1" fontAlgn="base">
              <a:spcBef>
                <a:spcPct val="0"/>
              </a:spcBef>
              <a:spcAft>
                <a:spcPts val="600"/>
              </a:spcAft>
              <a:buNone/>
            </a:pPr>
            <a:r>
              <a:rPr lang="ar-KW" sz="2000" dirty="0" smtClean="0">
                <a:solidFill>
                  <a:schemeClr val="tx2"/>
                </a:solidFill>
                <a:latin typeface="Calibri" pitchFamily="34" charset="0"/>
                <a:cs typeface="mohammad bold art 1" pitchFamily="2" charset="-78"/>
              </a:rPr>
              <a:t>أهم التعديلات على القرار رقم 23 لسنة 2014</a:t>
            </a:r>
          </a:p>
          <a:p>
            <a:pPr marL="0" indent="0" algn="r" rtl="1" fontAlgn="base">
              <a:spcBef>
                <a:spcPct val="0"/>
              </a:spcBef>
              <a:spcAft>
                <a:spcPts val="600"/>
              </a:spcAft>
              <a:buNone/>
            </a:pPr>
            <a:endParaRPr lang="ar-KW" sz="2250"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None/>
            </a:pPr>
            <a:endParaRPr lang="ar-KW" sz="2250"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2250"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2250" dirty="0" smtClean="0">
              <a:solidFill>
                <a:schemeClr val="tx2"/>
              </a:solidFill>
              <a:latin typeface="Calibri" pitchFamily="34" charset="0"/>
              <a:cs typeface="mohammad bold art 1" pitchFamily="2" charset="-78"/>
            </a:endParaRPr>
          </a:p>
          <a:p>
            <a:pPr algn="r" rtl="1" fontAlgn="base">
              <a:spcBef>
                <a:spcPct val="0"/>
              </a:spcBef>
              <a:spcAft>
                <a:spcPts val="600"/>
              </a:spcAft>
            </a:pPr>
            <a:endParaRPr lang="ar-KW" sz="225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3420001517"/>
              </p:ext>
            </p:extLst>
          </p:nvPr>
        </p:nvGraphicFramePr>
        <p:xfrm>
          <a:off x="533400" y="2564904"/>
          <a:ext cx="8001003" cy="3205480"/>
        </p:xfrm>
        <a:graphic>
          <a:graphicData uri="http://schemas.openxmlformats.org/drawingml/2006/table">
            <a:tbl>
              <a:tblPr rtl="1" firstRow="1" bandRow="1">
                <a:tableStyleId>{5C22544A-7EE6-4342-B048-85BDC9FD1C3A}</a:tableStyleId>
              </a:tblPr>
              <a:tblGrid>
                <a:gridCol w="881466"/>
                <a:gridCol w="3592880"/>
                <a:gridCol w="3526657"/>
              </a:tblGrid>
              <a:tr h="370840">
                <a:tc>
                  <a:txBody>
                    <a:bodyPr/>
                    <a:lstStyle/>
                    <a:p>
                      <a:pPr algn="ctr" rtl="1"/>
                      <a:r>
                        <a:rPr lang="ar-KW" sz="1600" b="0" dirty="0" smtClean="0">
                          <a:cs typeface="mohammad bold art 1" pitchFamily="2" charset="-78"/>
                        </a:rPr>
                        <a:t>الرقم</a:t>
                      </a:r>
                      <a:endParaRPr lang="ar-KW" sz="1600" b="0" dirty="0">
                        <a:cs typeface="mohammad bold art 1" pitchFamily="2" charset="-78"/>
                      </a:endParaRPr>
                    </a:p>
                  </a:txBody>
                  <a:tcPr/>
                </a:tc>
                <a:tc>
                  <a:txBody>
                    <a:bodyPr/>
                    <a:lstStyle/>
                    <a:p>
                      <a:pPr algn="ctr" rtl="1"/>
                      <a:r>
                        <a:rPr lang="ar-KW" sz="1600" b="0" dirty="0" smtClean="0">
                          <a:cs typeface="mohammad bold art 1" pitchFamily="2" charset="-78"/>
                        </a:rPr>
                        <a:t>القرار</a:t>
                      </a:r>
                      <a:r>
                        <a:rPr lang="ar-KW" sz="1600" b="0" baseline="0" dirty="0" smtClean="0">
                          <a:cs typeface="mohammad bold art 1" pitchFamily="2" charset="-78"/>
                        </a:rPr>
                        <a:t> رقم 23 لسنة 2014</a:t>
                      </a:r>
                      <a:endParaRPr lang="ar-KW" sz="1600" b="0" dirty="0">
                        <a:cs typeface="mohammad bold art 1" pitchFamily="2" charset="-78"/>
                      </a:endParaRPr>
                    </a:p>
                  </a:txBody>
                  <a:tcPr/>
                </a:tc>
                <a:tc>
                  <a:txBody>
                    <a:bodyPr/>
                    <a:lstStyle/>
                    <a:p>
                      <a:pPr algn="ctr" rtl="1"/>
                      <a:r>
                        <a:rPr lang="ar-KW" sz="1600" b="0" dirty="0" smtClean="0">
                          <a:cs typeface="mohammad bold art 1" pitchFamily="2" charset="-78"/>
                        </a:rPr>
                        <a:t>الكتاب الثاني عشر-قواعد الإدراج</a:t>
                      </a:r>
                      <a:endParaRPr lang="ar-KW" sz="1600" b="0" dirty="0">
                        <a:cs typeface="mohammad bold art 1" pitchFamily="2" charset="-78"/>
                      </a:endParaRPr>
                    </a:p>
                  </a:txBody>
                  <a:tcPr/>
                </a:tc>
              </a:tr>
              <a:tr h="370840">
                <a:tc>
                  <a:txBody>
                    <a:bodyPr/>
                    <a:lstStyle/>
                    <a:p>
                      <a:pPr algn="ctr" rtl="1"/>
                      <a:r>
                        <a:rPr lang="ar-KW" sz="1500" dirty="0" smtClean="0">
                          <a:solidFill>
                            <a:schemeClr val="tx2"/>
                          </a:solidFill>
                          <a:cs typeface="mohammad bold art 1" pitchFamily="2" charset="-78"/>
                        </a:rPr>
                        <a:t>1</a:t>
                      </a:r>
                      <a:endParaRPr lang="ar-KW" sz="1500" dirty="0">
                        <a:solidFill>
                          <a:schemeClr val="tx2"/>
                        </a:solidFill>
                        <a:cs typeface="mohammad bold art 1" pitchFamily="2" charset="-78"/>
                      </a:endParaRPr>
                    </a:p>
                  </a:txBody>
                  <a:tcPr/>
                </a:tc>
                <a:tc>
                  <a:txBody>
                    <a:bodyPr/>
                    <a:lstStyle/>
                    <a:p>
                      <a:pPr algn="r" rtl="1"/>
                      <a:r>
                        <a:rPr lang="ar-KW" sz="1500" dirty="0" smtClean="0">
                          <a:solidFill>
                            <a:schemeClr val="tx2"/>
                          </a:solidFill>
                          <a:cs typeface="mohammad bold art 1" pitchFamily="2" charset="-78"/>
                        </a:rPr>
                        <a:t>يجب</a:t>
                      </a:r>
                      <a:r>
                        <a:rPr lang="ar-KW" sz="1500" baseline="0" dirty="0" smtClean="0">
                          <a:solidFill>
                            <a:schemeClr val="tx2"/>
                          </a:solidFill>
                          <a:cs typeface="mohammad bold art 1" pitchFamily="2" charset="-78"/>
                        </a:rPr>
                        <a:t> على الشركات التي تأسست في الدولة كشركة مساهمة عامة التقدم للهيئة بطلبات إدراج أسهمها في البورصة خلال السنة المالية  الثانية للشركة، وإلا جاز للهيئة الطلب من الجهات الرسمية المعنية وقف أنشطة الشركة، وتستثنى الشركات المملوكة بالكامل للدولة من الالتزام بالتقدم بطلب الإدراج. </a:t>
                      </a:r>
                      <a:endParaRPr lang="ar-KW" sz="1500" dirty="0">
                        <a:solidFill>
                          <a:schemeClr val="tx2"/>
                        </a:solidFill>
                        <a:cs typeface="mohammad bold art 1" pitchFamily="2" charset="-78"/>
                      </a:endParaRPr>
                    </a:p>
                  </a:txBody>
                  <a:tcPr/>
                </a:tc>
                <a:tc>
                  <a:txBody>
                    <a:bodyPr/>
                    <a:lstStyle/>
                    <a:p>
                      <a:pPr algn="just" rtl="1"/>
                      <a:r>
                        <a:rPr lang="ar-KW" sz="1500" dirty="0" smtClean="0">
                          <a:solidFill>
                            <a:schemeClr val="tx2"/>
                          </a:solidFill>
                          <a:cs typeface="mohammad bold art 1" pitchFamily="2" charset="-78"/>
                        </a:rPr>
                        <a:t>يجب على الشركات الكويتية التي تأسست كشركة مساهمة عامة التقدم للهيئة بطلب</a:t>
                      </a:r>
                      <a:r>
                        <a:rPr lang="en-US"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إدراج أسهمها في البورصة خلال السنة المالية الثانية للشركة، كما يجب على شركات</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المساهمة الكويتية المقفلة التي توافق الهيئة على زيادة رأس مالها أو طرح أسهمها من</a:t>
                      </a:r>
                      <a:r>
                        <a:rPr lang="en-US"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خلال اكتتاب عام التقدم للهيئة بطلب الإدراج في البورصة بعد تمام عملية الاكتتاب،</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وإلا جاز للهيئة الطلب من الجهات الرسمية المعنية وقف أنشطة الشركة، وتستثنى</a:t>
                      </a:r>
                      <a:r>
                        <a:rPr lang="en-US" sz="1500" baseline="0" dirty="0" smtClean="0">
                          <a:solidFill>
                            <a:schemeClr val="tx2"/>
                          </a:solidFill>
                          <a:cs typeface="mohammad bold art 1" pitchFamily="2" charset="-78"/>
                        </a:rPr>
                        <a:t> </a:t>
                      </a:r>
                      <a:r>
                        <a:rPr lang="ar-KW" sz="1500" baseline="0" dirty="0" smtClean="0">
                          <a:solidFill>
                            <a:schemeClr val="tx2"/>
                          </a:solidFill>
                          <a:cs typeface="mohammad bold art 1" pitchFamily="2" charset="-78"/>
                        </a:rPr>
                        <a:t>الشركات </a:t>
                      </a:r>
                      <a:r>
                        <a:rPr lang="ar-KW" sz="1500" dirty="0" smtClean="0">
                          <a:solidFill>
                            <a:schemeClr val="tx2"/>
                          </a:solidFill>
                          <a:cs typeface="mohammad bold art 1" pitchFamily="2" charset="-78"/>
                        </a:rPr>
                        <a:t>المملوكة بالكامل للدولة من الالتزام بالتقدم بطلب الإدراج.</a:t>
                      </a:r>
                      <a:endParaRPr lang="ar-KW" sz="1500" dirty="0">
                        <a:solidFill>
                          <a:schemeClr val="tx2"/>
                        </a:solidFill>
                        <a:cs typeface="mohammad bold art 1" pitchFamily="2" charset="-78"/>
                      </a:endParaRPr>
                    </a:p>
                  </a:txBody>
                  <a:tcPr/>
                </a:tc>
              </a:tr>
            </a:tbl>
          </a:graphicData>
        </a:graphic>
      </p:graphicFrame>
    </p:spTree>
    <p:extLst>
      <p:ext uri="{BB962C8B-B14F-4D97-AF65-F5344CB8AC3E}">
        <p14:creationId xmlns:p14="http://schemas.microsoft.com/office/powerpoint/2010/main" val="777416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5856" y="274638"/>
            <a:ext cx="541094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إدراج أسهم شركات المساهمة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53958"/>
          </a:xfrm>
        </p:spPr>
        <p:txBody>
          <a:bodyPr>
            <a:normAutofit/>
          </a:bodyPr>
          <a:lstStyle/>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3485907443"/>
              </p:ext>
            </p:extLst>
          </p:nvPr>
        </p:nvGraphicFramePr>
        <p:xfrm>
          <a:off x="457200" y="1611091"/>
          <a:ext cx="8001003" cy="4449600"/>
        </p:xfrm>
        <a:graphic>
          <a:graphicData uri="http://schemas.openxmlformats.org/drawingml/2006/table">
            <a:tbl>
              <a:tblPr rtl="1" firstRow="1" bandRow="1">
                <a:tableStyleId>{5C22544A-7EE6-4342-B048-85BDC9FD1C3A}</a:tableStyleId>
              </a:tblPr>
              <a:tblGrid>
                <a:gridCol w="881466"/>
                <a:gridCol w="3592880"/>
                <a:gridCol w="3526657"/>
              </a:tblGrid>
              <a:tr h="380520">
                <a:tc>
                  <a:txBody>
                    <a:bodyPr/>
                    <a:lstStyle/>
                    <a:p>
                      <a:pPr algn="ctr" rtl="1"/>
                      <a:r>
                        <a:rPr lang="ar-KW" b="0" dirty="0" smtClean="0">
                          <a:cs typeface="mohammad bold art 1" pitchFamily="2" charset="-78"/>
                        </a:rPr>
                        <a:t>الرقم</a:t>
                      </a:r>
                      <a:endParaRPr lang="ar-KW" b="0" dirty="0">
                        <a:cs typeface="mohammad bold art 1" pitchFamily="2" charset="-78"/>
                      </a:endParaRPr>
                    </a:p>
                  </a:txBody>
                  <a:tcPr/>
                </a:tc>
                <a:tc>
                  <a:txBody>
                    <a:bodyPr/>
                    <a:lstStyle/>
                    <a:p>
                      <a:pPr algn="ctr" rtl="1"/>
                      <a:r>
                        <a:rPr lang="ar-KW" b="0" dirty="0" smtClean="0">
                          <a:cs typeface="mohammad bold art 1" pitchFamily="2" charset="-78"/>
                        </a:rPr>
                        <a:t>القرار</a:t>
                      </a:r>
                      <a:r>
                        <a:rPr lang="ar-KW" b="0" baseline="0" dirty="0" smtClean="0">
                          <a:cs typeface="mohammad bold art 1" pitchFamily="2" charset="-78"/>
                        </a:rPr>
                        <a:t> رقم 23 لسنة 2014</a:t>
                      </a:r>
                      <a:endParaRPr lang="ar-KW" b="0" dirty="0">
                        <a:cs typeface="mohammad bold art 1" pitchFamily="2" charset="-78"/>
                      </a:endParaRPr>
                    </a:p>
                  </a:txBody>
                  <a:tcPr/>
                </a:tc>
                <a:tc>
                  <a:txBody>
                    <a:bodyPr/>
                    <a:lstStyle/>
                    <a:p>
                      <a:pPr algn="ctr" rtl="1"/>
                      <a:r>
                        <a:rPr lang="ar-KW" b="0" dirty="0" smtClean="0">
                          <a:cs typeface="mohammad bold art 1" pitchFamily="2" charset="-78"/>
                        </a:rPr>
                        <a:t>الكتاب الثاني عشر-قواعد الإدراج</a:t>
                      </a:r>
                      <a:endParaRPr lang="ar-KW" b="0" dirty="0">
                        <a:cs typeface="mohammad bold art 1" pitchFamily="2" charset="-78"/>
                      </a:endParaRPr>
                    </a:p>
                  </a:txBody>
                  <a:tcPr/>
                </a:tc>
              </a:tr>
              <a:tr h="1482443">
                <a:tc>
                  <a:txBody>
                    <a:bodyPr/>
                    <a:lstStyle/>
                    <a:p>
                      <a:pPr algn="ctr" rtl="1"/>
                      <a:r>
                        <a:rPr lang="ar-KW" sz="1500" dirty="0" smtClean="0">
                          <a:solidFill>
                            <a:schemeClr val="tx2"/>
                          </a:solidFill>
                          <a:cs typeface="mohammad bold art 1" pitchFamily="2" charset="-78"/>
                        </a:rPr>
                        <a:t>2</a:t>
                      </a:r>
                      <a:endParaRPr lang="ar-KW" sz="1500" dirty="0">
                        <a:solidFill>
                          <a:schemeClr val="tx2"/>
                        </a:solidFill>
                        <a:cs typeface="mohammad bold art 1" pitchFamily="2" charset="-78"/>
                      </a:endParaRPr>
                    </a:p>
                  </a:txBody>
                  <a:tcPr/>
                </a:tc>
                <a:tc>
                  <a:txBody>
                    <a:bodyPr/>
                    <a:lstStyle/>
                    <a:p>
                      <a:pPr algn="just" rtl="1"/>
                      <a:r>
                        <a:rPr lang="ar-KW" sz="1500" dirty="0" smtClean="0">
                          <a:solidFill>
                            <a:schemeClr val="tx2"/>
                          </a:solidFill>
                          <a:cs typeface="mohammad bold art 1" pitchFamily="2" charset="-78"/>
                        </a:rPr>
                        <a:t>يجب</a:t>
                      </a:r>
                      <a:r>
                        <a:rPr lang="ar-KW" sz="1500" baseline="0" dirty="0" smtClean="0">
                          <a:solidFill>
                            <a:schemeClr val="tx2"/>
                          </a:solidFill>
                          <a:cs typeface="mohammad bold art 1" pitchFamily="2" charset="-78"/>
                        </a:rPr>
                        <a:t> على الشركة أن تحتفظ لدى وكالة المقاصة بالأسهم المملوكة من قبل المساهمين الذين يملكون نسبة وقدرها 20% أو أكثر من أسهم الشركة وذلك لفترة سنتين من تاريخ الإدراج. </a:t>
                      </a:r>
                    </a:p>
                    <a:p>
                      <a:pPr marL="0" marR="0" indent="0" algn="just" defTabSz="914400" rtl="1" eaLnBrk="1" fontAlgn="auto" latinLnBrk="0" hangingPunct="1">
                        <a:lnSpc>
                          <a:spcPct val="100000"/>
                        </a:lnSpc>
                        <a:spcBef>
                          <a:spcPts val="0"/>
                        </a:spcBef>
                        <a:spcAft>
                          <a:spcPts val="0"/>
                        </a:spcAft>
                        <a:buClrTx/>
                        <a:buSzTx/>
                        <a:buFontTx/>
                        <a:buNone/>
                        <a:tabLst/>
                        <a:defRPr/>
                      </a:pPr>
                      <a:r>
                        <a:rPr lang="ar-KW" sz="1500" kern="1200" baseline="0" dirty="0" smtClean="0">
                          <a:solidFill>
                            <a:schemeClr val="tx2"/>
                          </a:solidFill>
                          <a:latin typeface="+mn-lt"/>
                          <a:ea typeface="+mn-ea"/>
                          <a:cs typeface="mohammad bold art 1" pitchFamily="2" charset="-78"/>
                        </a:rPr>
                        <a:t>( شروط إدراج أسهم شركات المساهمة العامة الكويتية في السوق الموازي)</a:t>
                      </a:r>
                    </a:p>
                    <a:p>
                      <a:pPr algn="just" rtl="1"/>
                      <a:endParaRPr lang="ar-KW" sz="1500" dirty="0">
                        <a:solidFill>
                          <a:schemeClr val="tx2"/>
                        </a:solidFill>
                        <a:cs typeface="mohammad bold art 1" pitchFamily="2" charset="-78"/>
                      </a:endParaRPr>
                    </a:p>
                  </a:txBody>
                  <a:tcPr/>
                </a:tc>
                <a:tc>
                  <a:txBody>
                    <a:bodyPr/>
                    <a:lstStyle/>
                    <a:p>
                      <a:pPr algn="r" rtl="1"/>
                      <a:r>
                        <a:rPr lang="ar-KW" sz="1500" kern="1200" dirty="0" smtClean="0">
                          <a:solidFill>
                            <a:schemeClr val="tx2"/>
                          </a:solidFill>
                          <a:latin typeface="+mn-lt"/>
                          <a:ea typeface="+mn-ea"/>
                          <a:cs typeface="mohammad bold art 1" pitchFamily="2" charset="-78"/>
                        </a:rPr>
                        <a:t>تلتزم الشركة بتقديم تعهد من كل مساهم تصل نسبة ملكيته بشكل مباشر أو غير مباشر إلى 20 % أو أكثر من أسهم الشركة بعدم التصرف في نسبة لا تقل عن 20 % من هذه الأسهم وذلك لفترة سنتين من تاريخ الإدراج، واستثناء من ذلك يجوز لهؤلاء المساهمين التصرف في هذه الأسهم إلى شخص آخر بشرط أن يتقيد هذا الشخص بذات التعهد.</a:t>
                      </a:r>
                    </a:p>
                    <a:p>
                      <a:pPr marL="0" marR="0" indent="0" algn="r" defTabSz="914400" rtl="1" eaLnBrk="1" fontAlgn="auto" latinLnBrk="0" hangingPunct="1">
                        <a:lnSpc>
                          <a:spcPct val="100000"/>
                        </a:lnSpc>
                        <a:spcBef>
                          <a:spcPts val="0"/>
                        </a:spcBef>
                        <a:spcAft>
                          <a:spcPts val="0"/>
                        </a:spcAft>
                        <a:buClrTx/>
                        <a:buSzTx/>
                        <a:buFontTx/>
                        <a:buNone/>
                        <a:tabLst/>
                        <a:defRPr/>
                      </a:pPr>
                      <a:r>
                        <a:rPr lang="ar-KW" sz="1500" kern="1200" dirty="0" smtClean="0">
                          <a:solidFill>
                            <a:schemeClr val="tx2"/>
                          </a:solidFill>
                          <a:latin typeface="+mn-lt"/>
                          <a:ea typeface="+mn-ea"/>
                          <a:cs typeface="mohammad bold art 1" pitchFamily="2" charset="-78"/>
                        </a:rPr>
                        <a:t>( شروط إدراج أسهم شركات المساهمة العامة الكويتية في السوق الموازي)</a:t>
                      </a:r>
                    </a:p>
                  </a:txBody>
                  <a:tcPr/>
                </a:tc>
              </a:tr>
              <a:tr h="1086067">
                <a:tc>
                  <a:txBody>
                    <a:bodyPr/>
                    <a:lstStyle/>
                    <a:p>
                      <a:pPr marL="0" algn="ctr" defTabSz="914400" rtl="1" eaLnBrk="1" latinLnBrk="0" hangingPunct="1"/>
                      <a:r>
                        <a:rPr lang="ar-KW" sz="1500" kern="1200" dirty="0" smtClean="0">
                          <a:solidFill>
                            <a:schemeClr val="tx2"/>
                          </a:solidFill>
                          <a:latin typeface="+mn-lt"/>
                          <a:ea typeface="+mn-ea"/>
                          <a:cs typeface="mohammad bold art 1" pitchFamily="2" charset="-78"/>
                        </a:rPr>
                        <a:t>3</a:t>
                      </a:r>
                      <a:endParaRPr lang="ar-KW" sz="1500" kern="1200" dirty="0">
                        <a:solidFill>
                          <a:schemeClr val="tx2"/>
                        </a:solidFill>
                        <a:latin typeface="+mn-lt"/>
                        <a:ea typeface="+mn-ea"/>
                        <a:cs typeface="mohammad bold art 1" pitchFamily="2" charset="-78"/>
                      </a:endParaRPr>
                    </a:p>
                  </a:txBody>
                  <a:tcPr/>
                </a:tc>
                <a:tc>
                  <a:txBody>
                    <a:bodyPr/>
                    <a:lstStyle/>
                    <a:p>
                      <a:pPr marL="0" algn="r" defTabSz="914400" rtl="1" eaLnBrk="1" latinLnBrk="0" hangingPunct="1"/>
                      <a:r>
                        <a:rPr lang="ar-KW" sz="1500" kern="1200" dirty="0" smtClean="0">
                          <a:solidFill>
                            <a:schemeClr val="tx2"/>
                          </a:solidFill>
                          <a:latin typeface="+mn-lt"/>
                          <a:ea typeface="+mn-ea"/>
                          <a:cs typeface="mohammad bold art 1" pitchFamily="2" charset="-78"/>
                        </a:rPr>
                        <a:t>كشف بالقضايا المرفوعة ضد الشركة أو لصالحها وشركاتها التابعة لها،ومبالغ تلك القضايا وتفاصيلها.</a:t>
                      </a:r>
                    </a:p>
                    <a:p>
                      <a:pPr marL="0" algn="r" defTabSz="914400" rtl="1" eaLnBrk="1" latinLnBrk="0" hangingPunct="1"/>
                      <a:r>
                        <a:rPr lang="ar-KW" sz="1500" kern="1200" dirty="0" smtClean="0">
                          <a:solidFill>
                            <a:schemeClr val="tx2"/>
                          </a:solidFill>
                          <a:latin typeface="+mn-lt"/>
                          <a:ea typeface="+mn-ea"/>
                          <a:cs typeface="mohammad bold art 1" pitchFamily="2" charset="-78"/>
                        </a:rPr>
                        <a:t>(بيانات طلب الإدراج) </a:t>
                      </a:r>
                      <a:endParaRPr lang="ar-KW" sz="1500" kern="1200" dirty="0">
                        <a:solidFill>
                          <a:schemeClr val="tx2"/>
                        </a:solidFill>
                        <a:latin typeface="+mn-lt"/>
                        <a:ea typeface="+mn-ea"/>
                        <a:cs typeface="mohammad bold art 1" pitchFamily="2" charset="-78"/>
                      </a:endParaRPr>
                    </a:p>
                  </a:txBody>
                  <a:tcPr/>
                </a:tc>
                <a:tc>
                  <a:txBody>
                    <a:bodyPr/>
                    <a:lstStyle/>
                    <a:p>
                      <a:pPr algn="r" rtl="1"/>
                      <a:r>
                        <a:rPr lang="ar-KW" sz="1500" dirty="0" smtClean="0">
                          <a:solidFill>
                            <a:schemeClr val="tx2"/>
                          </a:solidFill>
                          <a:cs typeface="mohammad bold art 1" pitchFamily="2" charset="-78"/>
                        </a:rPr>
                        <a:t>رأي قانوني من مكتب المستشار القانوني الخارجي للشركة عن القضايا أو مجموعة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القضايا ذات الأثر الجوهري على المركز المالي للشركة سواء كانت مقامة من الشركة</a:t>
                      </a:r>
                      <a:r>
                        <a:rPr lang="ar-KW" sz="1500" baseline="0" dirty="0" smtClean="0">
                          <a:solidFill>
                            <a:schemeClr val="tx2"/>
                          </a:solidFill>
                          <a:cs typeface="mohammad bold art 1" pitchFamily="2" charset="-78"/>
                        </a:rPr>
                        <a:t> </a:t>
                      </a:r>
                      <a:r>
                        <a:rPr lang="ar-KW" sz="1500" dirty="0" smtClean="0">
                          <a:solidFill>
                            <a:schemeClr val="tx2"/>
                          </a:solidFill>
                          <a:cs typeface="mohammad bold art 1" pitchFamily="2" charset="-78"/>
                        </a:rPr>
                        <a:t>أو ضدها وشركاتها التابعة، وتفاصيل تلك القضايا وتقدير مبالغها إن أمكن.</a:t>
                      </a:r>
                    </a:p>
                    <a:p>
                      <a:pPr marL="0" algn="r" defTabSz="914400" rtl="1" eaLnBrk="1" latinLnBrk="0" hangingPunct="1"/>
                      <a:r>
                        <a:rPr lang="ar-KW" sz="1500" kern="1200" dirty="0" smtClean="0">
                          <a:solidFill>
                            <a:schemeClr val="tx2"/>
                          </a:solidFill>
                          <a:latin typeface="+mn-lt"/>
                          <a:ea typeface="+mn-ea"/>
                          <a:cs typeface="mohammad bold art 1" pitchFamily="2" charset="-78"/>
                        </a:rPr>
                        <a:t>(بيانات طلب الإدراج)</a:t>
                      </a:r>
                      <a:endParaRPr lang="ar-KW" sz="1500" kern="1200" dirty="0">
                        <a:solidFill>
                          <a:schemeClr val="tx2"/>
                        </a:solidFill>
                        <a:latin typeface="+mn-lt"/>
                        <a:ea typeface="+mn-ea"/>
                        <a:cs typeface="mohammad bold art 1" pitchFamily="2" charset="-78"/>
                      </a:endParaRPr>
                    </a:p>
                  </a:txBody>
                  <a:tcPr/>
                </a:tc>
              </a:tr>
            </a:tbl>
          </a:graphicData>
        </a:graphic>
      </p:graphicFrame>
    </p:spTree>
    <p:extLst>
      <p:ext uri="{BB962C8B-B14F-4D97-AF65-F5344CB8AC3E}">
        <p14:creationId xmlns:p14="http://schemas.microsoft.com/office/powerpoint/2010/main" val="11794487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5856" y="274638"/>
            <a:ext cx="541094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إدراج أسهم شركات المساهمة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53958"/>
          </a:xfrm>
        </p:spPr>
        <p:txBody>
          <a:bodyPr>
            <a:normAutofit/>
          </a:bodyPr>
          <a:lstStyle/>
          <a:p>
            <a:pPr marL="0" indent="0" algn="r" rtl="1" fontAlgn="base">
              <a:spcBef>
                <a:spcPct val="0"/>
              </a:spcBef>
              <a:spcAft>
                <a:spcPts val="600"/>
              </a:spcAft>
              <a:buNone/>
            </a:pPr>
            <a:endParaRPr lang="ar-KW" sz="2250" dirty="0" smtClean="0">
              <a:solidFill>
                <a:schemeClr val="tx2"/>
              </a:solidFill>
              <a:latin typeface="Calibri" pitchFamily="34" charset="0"/>
            </a:endParaRPr>
          </a:p>
          <a:p>
            <a:pPr marL="0" indent="0" algn="r" rtl="1" fontAlgn="base">
              <a:spcBef>
                <a:spcPct val="0"/>
              </a:spcBef>
              <a:spcAft>
                <a:spcPts val="600"/>
              </a:spcAft>
              <a:buNone/>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smtClean="0">
              <a:solidFill>
                <a:schemeClr val="tx2"/>
              </a:solidFill>
              <a:latin typeface="Calibri" pitchFamily="34" charset="0"/>
            </a:endParaRPr>
          </a:p>
          <a:p>
            <a:pPr algn="r" rtl="1" fontAlgn="base">
              <a:spcBef>
                <a:spcPct val="0"/>
              </a:spcBef>
              <a:spcAft>
                <a:spcPts val="600"/>
              </a:spcAft>
            </a:pPr>
            <a:endParaRPr lang="ar-KW" sz="225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3154655193"/>
              </p:ext>
            </p:extLst>
          </p:nvPr>
        </p:nvGraphicFramePr>
        <p:xfrm>
          <a:off x="685797" y="1622390"/>
          <a:ext cx="8001003" cy="4213380"/>
        </p:xfrm>
        <a:graphic>
          <a:graphicData uri="http://schemas.openxmlformats.org/drawingml/2006/table">
            <a:tbl>
              <a:tblPr rtl="1" firstRow="1" bandRow="1">
                <a:tableStyleId>{5C22544A-7EE6-4342-B048-85BDC9FD1C3A}</a:tableStyleId>
              </a:tblPr>
              <a:tblGrid>
                <a:gridCol w="881466"/>
                <a:gridCol w="3592880"/>
                <a:gridCol w="3526657"/>
              </a:tblGrid>
              <a:tr h="380520">
                <a:tc>
                  <a:txBody>
                    <a:bodyPr/>
                    <a:lstStyle/>
                    <a:p>
                      <a:pPr algn="ctr" rtl="1"/>
                      <a:r>
                        <a:rPr lang="ar-KW" b="0" dirty="0" smtClean="0">
                          <a:cs typeface="mohammad bold art 1" pitchFamily="2" charset="-78"/>
                        </a:rPr>
                        <a:t>الرقم</a:t>
                      </a:r>
                      <a:endParaRPr lang="ar-KW" b="0" dirty="0">
                        <a:cs typeface="mohammad bold art 1" pitchFamily="2" charset="-78"/>
                      </a:endParaRPr>
                    </a:p>
                  </a:txBody>
                  <a:tcPr/>
                </a:tc>
                <a:tc>
                  <a:txBody>
                    <a:bodyPr/>
                    <a:lstStyle/>
                    <a:p>
                      <a:pPr algn="ctr" rtl="1"/>
                      <a:r>
                        <a:rPr lang="ar-KW" b="0" dirty="0" smtClean="0">
                          <a:cs typeface="mohammad bold art 1" pitchFamily="2" charset="-78"/>
                        </a:rPr>
                        <a:t>القرار</a:t>
                      </a:r>
                      <a:r>
                        <a:rPr lang="ar-KW" b="0" baseline="0" dirty="0" smtClean="0">
                          <a:cs typeface="mohammad bold art 1" pitchFamily="2" charset="-78"/>
                        </a:rPr>
                        <a:t> رقم 23 لسنة 2014</a:t>
                      </a:r>
                      <a:endParaRPr lang="ar-KW" b="0" dirty="0">
                        <a:cs typeface="mohammad bold art 1" pitchFamily="2" charset="-78"/>
                      </a:endParaRPr>
                    </a:p>
                  </a:txBody>
                  <a:tcPr/>
                </a:tc>
                <a:tc>
                  <a:txBody>
                    <a:bodyPr/>
                    <a:lstStyle/>
                    <a:p>
                      <a:pPr algn="ctr" rtl="1"/>
                      <a:r>
                        <a:rPr lang="ar-KW" b="0" dirty="0" smtClean="0">
                          <a:cs typeface="mohammad bold art 1" pitchFamily="2" charset="-78"/>
                        </a:rPr>
                        <a:t>الكتاب الثاني عشر-قواعد الإدراج</a:t>
                      </a:r>
                      <a:endParaRPr lang="ar-KW" b="0" dirty="0">
                        <a:cs typeface="mohammad bold art 1" pitchFamily="2" charset="-78"/>
                      </a:endParaRPr>
                    </a:p>
                  </a:txBody>
                  <a:tcPr/>
                </a:tc>
              </a:tr>
              <a:tr h="980304">
                <a:tc>
                  <a:txBody>
                    <a:bodyPr/>
                    <a:lstStyle/>
                    <a:p>
                      <a:pPr algn="ctr" rtl="1"/>
                      <a:r>
                        <a:rPr lang="ar-KW" sz="1500" dirty="0" smtClean="0">
                          <a:solidFill>
                            <a:schemeClr val="tx2"/>
                          </a:solidFill>
                          <a:cs typeface="mohammad bold art 1" pitchFamily="2" charset="-78"/>
                        </a:rPr>
                        <a:t>4</a:t>
                      </a:r>
                      <a:endParaRPr lang="ar-KW" sz="1500" dirty="0">
                        <a:solidFill>
                          <a:schemeClr val="tx2"/>
                        </a:solidFill>
                        <a:cs typeface="mohammad bold art 1" pitchFamily="2" charset="-78"/>
                      </a:endParaRPr>
                    </a:p>
                  </a:txBody>
                  <a:tcPr/>
                </a:tc>
                <a:tc>
                  <a:txBody>
                    <a:bodyPr/>
                    <a:lstStyle/>
                    <a:p>
                      <a:pPr marL="0" algn="r" defTabSz="914400" rtl="1" eaLnBrk="1" latinLnBrk="0" hangingPunct="1"/>
                      <a:r>
                        <a:rPr lang="ar-KW" sz="1500" kern="1200" dirty="0" smtClean="0">
                          <a:solidFill>
                            <a:schemeClr val="tx2"/>
                          </a:solidFill>
                          <a:latin typeface="+mn-lt"/>
                          <a:ea typeface="+mn-ea"/>
                          <a:cs typeface="mohammad bold art 1" pitchFamily="2" charset="-78"/>
                        </a:rPr>
                        <a:t>إذا كان الطلب مقدماً من شركة قد غيرت شكلها القانوني من شركة ذات مسئولية محدودة إلى</a:t>
                      </a:r>
                      <a:r>
                        <a:rPr lang="ar-KW" sz="1600" dirty="0" smtClean="0">
                          <a:solidFill>
                            <a:srgbClr val="FF0000"/>
                          </a:solidFill>
                          <a:latin typeface="Calibri" pitchFamily="34" charset="0"/>
                          <a:cs typeface="mohammad bold art 1" pitchFamily="2" charset="-78"/>
                        </a:rPr>
                        <a:t> </a:t>
                      </a:r>
                      <a:r>
                        <a:rPr lang="ar-KW" sz="1500" kern="1200" dirty="0" smtClean="0">
                          <a:solidFill>
                            <a:schemeClr val="tx2"/>
                          </a:solidFill>
                          <a:latin typeface="+mn-lt"/>
                          <a:ea typeface="+mn-ea"/>
                          <a:cs typeface="mohammad bold art 1" pitchFamily="2" charset="-78"/>
                        </a:rPr>
                        <a:t>شركة مساهمة مقفلة، فيجب عند تاريخ تقديم الطلب أن يكون قد انقضى على هذا التغيير ثلاث سنوات من تاريخ التأشير في السجل التجاري بهذا التغيير. </a:t>
                      </a:r>
                    </a:p>
                    <a:p>
                      <a:pPr marL="0" marR="0" indent="0" algn="r" defTabSz="914400" rtl="1" eaLnBrk="1" fontAlgn="auto" latinLnBrk="0" hangingPunct="1">
                        <a:lnSpc>
                          <a:spcPct val="100000"/>
                        </a:lnSpc>
                        <a:spcBef>
                          <a:spcPts val="0"/>
                        </a:spcBef>
                        <a:spcAft>
                          <a:spcPts val="0"/>
                        </a:spcAft>
                        <a:buClrTx/>
                        <a:buSzTx/>
                        <a:buFontTx/>
                        <a:buNone/>
                        <a:tabLst/>
                        <a:defRPr/>
                      </a:pPr>
                      <a:r>
                        <a:rPr lang="ar-KW" sz="1500" kern="1200" dirty="0" smtClean="0">
                          <a:solidFill>
                            <a:schemeClr val="tx2"/>
                          </a:solidFill>
                          <a:latin typeface="+mn-lt"/>
                          <a:ea typeface="+mn-ea"/>
                          <a:cs typeface="mohammad bold art 1" pitchFamily="2" charset="-78"/>
                        </a:rPr>
                        <a:t>(إدراج أسهم شركات المساهمة المقفلة الكويتية)</a:t>
                      </a:r>
                    </a:p>
                    <a:p>
                      <a:pPr marL="0" algn="r" defTabSz="914400" rtl="1" eaLnBrk="1" latinLnBrk="0" hangingPunct="1"/>
                      <a:r>
                        <a:rPr lang="ar-KW" sz="1500" kern="1200" dirty="0" smtClean="0">
                          <a:solidFill>
                            <a:schemeClr val="tx2"/>
                          </a:solidFill>
                          <a:latin typeface="+mn-lt"/>
                          <a:ea typeface="+mn-ea"/>
                          <a:cs typeface="mohammad bold art 1" pitchFamily="2" charset="-78"/>
                        </a:rPr>
                        <a:t> </a:t>
                      </a:r>
                      <a:endParaRPr lang="ar-KW" sz="1500" kern="1200" dirty="0">
                        <a:solidFill>
                          <a:schemeClr val="tx2"/>
                        </a:solidFill>
                        <a:latin typeface="+mn-lt"/>
                        <a:ea typeface="+mn-ea"/>
                        <a:cs typeface="mohammad bold art 1" pitchFamily="2" charset="-78"/>
                      </a:endParaRPr>
                    </a:p>
                  </a:txBody>
                  <a:tcPr/>
                </a:tc>
                <a:tc>
                  <a:txBody>
                    <a:bodyPr/>
                    <a:lstStyle/>
                    <a:p>
                      <a:pPr algn="r" rtl="1"/>
                      <a:r>
                        <a:rPr lang="ar-KW" sz="1500" kern="1200" dirty="0" smtClean="0">
                          <a:solidFill>
                            <a:schemeClr val="tx2"/>
                          </a:solidFill>
                          <a:latin typeface="+mn-lt"/>
                          <a:ea typeface="+mn-ea"/>
                          <a:cs typeface="mohammad bold art 1" pitchFamily="2" charset="-78"/>
                        </a:rPr>
                        <a:t>إذا كان الطلب مقدماً من شركة قد غيرت شكلها القانوني من شركة ذات مسئولية محدودة إلى شركة مساهمة مقفلة، فيجب عند تاريخ تقديم الطلب أن يكون قد انقضى على هذا التغيير سنتان من تاريخ التأشير في السجل التجاري بهذا التغيير.</a:t>
                      </a:r>
                    </a:p>
                    <a:p>
                      <a:pPr marL="0" marR="0" indent="0" algn="r" defTabSz="914400" rtl="1" eaLnBrk="1" fontAlgn="auto" latinLnBrk="0" hangingPunct="1">
                        <a:lnSpc>
                          <a:spcPct val="100000"/>
                        </a:lnSpc>
                        <a:spcBef>
                          <a:spcPts val="0"/>
                        </a:spcBef>
                        <a:spcAft>
                          <a:spcPts val="0"/>
                        </a:spcAft>
                        <a:buClrTx/>
                        <a:buSzTx/>
                        <a:buFontTx/>
                        <a:buNone/>
                        <a:tabLst/>
                        <a:defRPr/>
                      </a:pPr>
                      <a:r>
                        <a:rPr lang="ar-KW" sz="1500" kern="1200" dirty="0" smtClean="0">
                          <a:solidFill>
                            <a:schemeClr val="tx2"/>
                          </a:solidFill>
                          <a:latin typeface="+mn-lt"/>
                          <a:ea typeface="+mn-ea"/>
                          <a:cs typeface="mohammad bold art 1" pitchFamily="2" charset="-78"/>
                        </a:rPr>
                        <a:t>(إدراج أسهم شركات المساهمة المقفلة الكويتية)</a:t>
                      </a:r>
                    </a:p>
                    <a:p>
                      <a:pPr algn="r" rtl="1"/>
                      <a:endParaRPr lang="ar-KW" sz="1500" kern="1200" dirty="0">
                        <a:solidFill>
                          <a:schemeClr val="tx2"/>
                        </a:solidFill>
                        <a:latin typeface="+mn-lt"/>
                        <a:ea typeface="+mn-ea"/>
                        <a:cs typeface="mohammad bold art 1" pitchFamily="2" charset="-78"/>
                      </a:endParaRPr>
                    </a:p>
                  </a:txBody>
                  <a:tcPr/>
                </a:tc>
              </a:tr>
              <a:tr h="662941">
                <a:tc>
                  <a:txBody>
                    <a:bodyPr/>
                    <a:lstStyle/>
                    <a:p>
                      <a:pPr marL="0" algn="ctr" defTabSz="914400" rtl="1" eaLnBrk="1" latinLnBrk="0" hangingPunct="1"/>
                      <a:r>
                        <a:rPr lang="en-US" sz="1500" kern="1200" dirty="0" smtClean="0">
                          <a:solidFill>
                            <a:schemeClr val="tx2"/>
                          </a:solidFill>
                          <a:latin typeface="+mn-lt"/>
                          <a:ea typeface="+mn-ea"/>
                          <a:cs typeface="mohammad bold art 1" pitchFamily="2" charset="-78"/>
                        </a:rPr>
                        <a:t>5</a:t>
                      </a:r>
                      <a:endParaRPr lang="en-US" sz="1500" kern="1200" dirty="0">
                        <a:solidFill>
                          <a:schemeClr val="tx2"/>
                        </a:solidFill>
                        <a:latin typeface="+mn-lt"/>
                        <a:ea typeface="+mn-ea"/>
                        <a:cs typeface="mohammad bold art 1" pitchFamily="2" charset="-78"/>
                      </a:endParaRPr>
                    </a:p>
                  </a:txBody>
                  <a:tcPr/>
                </a:tc>
                <a:tc>
                  <a:txBody>
                    <a:bodyPr/>
                    <a:lstStyle/>
                    <a:p>
                      <a:pPr algn="r" rtl="1"/>
                      <a:r>
                        <a:rPr lang="ar-KW" sz="1500" dirty="0" smtClean="0">
                          <a:solidFill>
                            <a:schemeClr val="tx2"/>
                          </a:solidFill>
                          <a:cs typeface="mohammad bold art 1" pitchFamily="2" charset="-78"/>
                        </a:rPr>
                        <a:t>ألا</a:t>
                      </a:r>
                      <a:r>
                        <a:rPr lang="ar-KW" sz="1500" baseline="0" dirty="0" smtClean="0">
                          <a:solidFill>
                            <a:schemeClr val="tx2"/>
                          </a:solidFill>
                          <a:cs typeface="mohammad bold art 1" pitchFamily="2" charset="-78"/>
                        </a:rPr>
                        <a:t> يقل معدل دوران أسهم الشركة عن 10% سنوياً لآخر سنتين ماليتين. (النقل من الموازي إلى الرئيسي)</a:t>
                      </a:r>
                      <a:endParaRPr lang="ar-KW" sz="1500" dirty="0">
                        <a:solidFill>
                          <a:schemeClr val="tx2"/>
                        </a:solidFill>
                        <a:cs typeface="mohammad bold art 1" pitchFamily="2" charset="-78"/>
                      </a:endParaRPr>
                    </a:p>
                  </a:txBody>
                  <a:tcPr/>
                </a:tc>
                <a:tc>
                  <a:txBody>
                    <a:bodyPr/>
                    <a:lstStyle/>
                    <a:p>
                      <a:pPr marL="0" algn="r" defTabSz="914400" rtl="1" eaLnBrk="1" latinLnBrk="0" hangingPunct="1"/>
                      <a:r>
                        <a:rPr lang="ar-KW" sz="1500" kern="1200" dirty="0" smtClean="0">
                          <a:solidFill>
                            <a:schemeClr val="tx2"/>
                          </a:solidFill>
                          <a:latin typeface="+mn-lt"/>
                          <a:ea typeface="+mn-ea"/>
                          <a:cs typeface="mohammad bold art 1" pitchFamily="2" charset="-78"/>
                        </a:rPr>
                        <a:t>ألا يقل معدل دوران أسهم الشركة عن 5%  سنويا لآخر سنة قبل تاريخ تقديم طلب الإدراج.</a:t>
                      </a:r>
                    </a:p>
                    <a:p>
                      <a:pPr marL="0" marR="0" indent="0" algn="r" defTabSz="914400" rtl="1" eaLnBrk="1" fontAlgn="auto" latinLnBrk="0" hangingPunct="1">
                        <a:lnSpc>
                          <a:spcPct val="100000"/>
                        </a:lnSpc>
                        <a:spcBef>
                          <a:spcPts val="0"/>
                        </a:spcBef>
                        <a:spcAft>
                          <a:spcPts val="0"/>
                        </a:spcAft>
                        <a:buClrTx/>
                        <a:buSzTx/>
                        <a:buFontTx/>
                        <a:buNone/>
                        <a:tabLst/>
                        <a:defRPr/>
                      </a:pPr>
                      <a:r>
                        <a:rPr lang="ar-KW" sz="1500" kern="1200" dirty="0" smtClean="0">
                          <a:solidFill>
                            <a:schemeClr val="tx2"/>
                          </a:solidFill>
                          <a:latin typeface="+mn-lt"/>
                          <a:ea typeface="+mn-ea"/>
                          <a:cs typeface="mohammad bold art 1" pitchFamily="2" charset="-78"/>
                        </a:rPr>
                        <a:t>(النقل من الموازي إلى الرئيسي)</a:t>
                      </a:r>
                      <a:endParaRPr lang="en-US" sz="1500" kern="1200" dirty="0">
                        <a:solidFill>
                          <a:schemeClr val="tx2"/>
                        </a:solidFill>
                        <a:latin typeface="+mn-lt"/>
                        <a:ea typeface="+mn-ea"/>
                        <a:cs typeface="mohammad bold art 1" pitchFamily="2" charset="-78"/>
                      </a:endParaRPr>
                    </a:p>
                  </a:txBody>
                  <a:tcPr/>
                </a:tc>
              </a:tr>
              <a:tr h="371911">
                <a:tc>
                  <a:txBody>
                    <a:bodyPr/>
                    <a:lstStyle/>
                    <a:p>
                      <a:pPr marL="0" algn="ctr" defTabSz="914400" rtl="1" eaLnBrk="1" latinLnBrk="0" hangingPunct="1"/>
                      <a:r>
                        <a:rPr lang="ar-KW" sz="1400" kern="1200" dirty="0" smtClean="0">
                          <a:solidFill>
                            <a:schemeClr val="tx2"/>
                          </a:solidFill>
                          <a:latin typeface="+mn-lt"/>
                          <a:ea typeface="+mn-ea"/>
                          <a:cs typeface="mohammad bold art 1" pitchFamily="2" charset="-78"/>
                        </a:rPr>
                        <a:t>6</a:t>
                      </a:r>
                      <a:endParaRPr lang="en-US" sz="1400" kern="1200" dirty="0">
                        <a:solidFill>
                          <a:schemeClr val="tx2"/>
                        </a:solidFill>
                        <a:latin typeface="+mn-lt"/>
                        <a:ea typeface="+mn-ea"/>
                        <a:cs typeface="mohammad bold art 1" pitchFamily="2" charset="-78"/>
                      </a:endParaRPr>
                    </a:p>
                  </a:txBody>
                  <a:tcPr/>
                </a:tc>
                <a:tc>
                  <a:txBody>
                    <a:bodyPr/>
                    <a:lstStyle/>
                    <a:p>
                      <a:pPr marL="0" algn="r" defTabSz="914400" rtl="1" eaLnBrk="1" latinLnBrk="0" hangingPunct="1"/>
                      <a:r>
                        <a:rPr lang="ar-KW" sz="1250" kern="1200" dirty="0" smtClean="0">
                          <a:solidFill>
                            <a:schemeClr val="tx2"/>
                          </a:solidFill>
                          <a:latin typeface="+mn-lt"/>
                          <a:ea typeface="+mn-ea"/>
                          <a:cs typeface="mohammad bold art 1" pitchFamily="2" charset="-78"/>
                        </a:rPr>
                        <a:t>الحصول على موافقة الجمعية العامة غير العادية بالانسحاب.</a:t>
                      </a:r>
                    </a:p>
                    <a:p>
                      <a:pPr marL="0" algn="r" defTabSz="914400" rtl="1" eaLnBrk="1" latinLnBrk="0" hangingPunct="1"/>
                      <a:r>
                        <a:rPr lang="ar-KW" sz="1250" kern="1200" dirty="0" smtClean="0">
                          <a:solidFill>
                            <a:schemeClr val="tx2"/>
                          </a:solidFill>
                          <a:latin typeface="+mn-lt"/>
                          <a:ea typeface="+mn-ea"/>
                          <a:cs typeface="mohammad bold art 1" pitchFamily="2" charset="-78"/>
                        </a:rPr>
                        <a:t>(الانسحاب الاختياري)</a:t>
                      </a:r>
                      <a:endParaRPr lang="en-US" sz="1250" kern="1200" dirty="0">
                        <a:solidFill>
                          <a:schemeClr val="tx2"/>
                        </a:solidFill>
                        <a:latin typeface="+mn-lt"/>
                        <a:ea typeface="+mn-ea"/>
                        <a:cs typeface="mohammad bold art 1" pitchFamily="2" charset="-78"/>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1250" kern="1200" dirty="0" smtClean="0">
                          <a:solidFill>
                            <a:schemeClr val="tx2"/>
                          </a:solidFill>
                          <a:latin typeface="+mn-lt"/>
                          <a:ea typeface="+mn-ea"/>
                          <a:cs typeface="mohammad bold art 1" pitchFamily="2" charset="-78"/>
                        </a:rPr>
                        <a:t>الحصول</a:t>
                      </a:r>
                      <a:r>
                        <a:rPr lang="ar-KW" sz="1250" kern="1200" baseline="0" dirty="0" smtClean="0">
                          <a:solidFill>
                            <a:schemeClr val="tx2"/>
                          </a:solidFill>
                          <a:latin typeface="+mn-lt"/>
                          <a:ea typeface="+mn-ea"/>
                          <a:cs typeface="mohammad bold art 1" pitchFamily="2" charset="-78"/>
                        </a:rPr>
                        <a:t> على موافقة الجمعية العامة على الانسحاب. </a:t>
                      </a:r>
                    </a:p>
                    <a:p>
                      <a:pPr marL="0" marR="0" indent="0" algn="r" defTabSz="914400" rtl="1" eaLnBrk="1" fontAlgn="auto" latinLnBrk="0" hangingPunct="1">
                        <a:lnSpc>
                          <a:spcPct val="100000"/>
                        </a:lnSpc>
                        <a:spcBef>
                          <a:spcPts val="0"/>
                        </a:spcBef>
                        <a:spcAft>
                          <a:spcPts val="0"/>
                        </a:spcAft>
                        <a:buClrTx/>
                        <a:buSzTx/>
                        <a:buFontTx/>
                        <a:buNone/>
                        <a:tabLst/>
                        <a:defRPr/>
                      </a:pPr>
                      <a:r>
                        <a:rPr lang="ar-KW" sz="1250" kern="1200" baseline="0" dirty="0" smtClean="0">
                          <a:solidFill>
                            <a:schemeClr val="tx2"/>
                          </a:solidFill>
                          <a:latin typeface="+mn-lt"/>
                          <a:ea typeface="+mn-ea"/>
                          <a:cs typeface="mohammad bold art 1" pitchFamily="2" charset="-78"/>
                        </a:rPr>
                        <a:t>(الانسحاب الاختياري) </a:t>
                      </a:r>
                      <a:endParaRPr lang="en-US" sz="1250" kern="1200" dirty="0">
                        <a:solidFill>
                          <a:schemeClr val="tx2"/>
                        </a:solidFill>
                        <a:latin typeface="+mn-lt"/>
                        <a:ea typeface="+mn-ea"/>
                        <a:cs typeface="mohammad bold art 1" pitchFamily="2" charset="-78"/>
                      </a:endParaRPr>
                    </a:p>
                  </a:txBody>
                  <a:tcPr/>
                </a:tc>
              </a:tr>
            </a:tbl>
          </a:graphicData>
        </a:graphic>
      </p:graphicFrame>
    </p:spTree>
    <p:extLst>
      <p:ext uri="{BB962C8B-B14F-4D97-AF65-F5344CB8AC3E}">
        <p14:creationId xmlns:p14="http://schemas.microsoft.com/office/powerpoint/2010/main" val="28530344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1801</TotalTime>
  <Words>3051</Words>
  <Application>Microsoft Office PowerPoint</Application>
  <PresentationFormat>On-screen Show (4:3)</PresentationFormat>
  <Paragraphs>345</Paragraphs>
  <Slides>28</Slides>
  <Notes>27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DiwanMuna-Black</vt:lpstr>
      <vt:lpstr>HelveticaNeue-Medium</vt:lpstr>
      <vt:lpstr>microsoft sans serif</vt:lpstr>
      <vt:lpstr>mohammad bold art 1</vt:lpstr>
      <vt:lpstr>Sakkal Majalla</vt:lpstr>
      <vt:lpstr>Times New Roman</vt:lpstr>
      <vt:lpstr>Office Theme</vt:lpstr>
      <vt:lpstr>ورشة عمل </vt:lpstr>
      <vt:lpstr>جدول أعمال الورشة</vt:lpstr>
      <vt:lpstr>نبذة عن قواعد الإدراج</vt:lpstr>
      <vt:lpstr>الكتاب الثاني عشر- قواعد الإدراج</vt:lpstr>
      <vt:lpstr>قواعد الإدراج</vt:lpstr>
      <vt:lpstr>يتبع- قواعد الإدراج</vt:lpstr>
      <vt:lpstr>إدراج أسهم شركات المساهمة</vt:lpstr>
      <vt:lpstr>إدراج أسهم شركات المساهمة</vt:lpstr>
      <vt:lpstr>إدراج أسهم شركات المساهمة</vt:lpstr>
      <vt:lpstr>إدراج أسهم شركات المساهمة</vt:lpstr>
      <vt:lpstr>إدراج أسهم شركات المساهمة</vt:lpstr>
      <vt:lpstr>الفصل الثالث: إدراج السندات والصكوك</vt:lpstr>
      <vt:lpstr>الفصل الثالث: إدراج السندات والصكوك</vt:lpstr>
      <vt:lpstr>الفصل الثالث: إدراج السندات والصكوك</vt:lpstr>
      <vt:lpstr>الفصل الثالث: إدراج السندات والصكوك</vt:lpstr>
      <vt:lpstr>الفصل الثالث: إدراج السندات والصكوك</vt:lpstr>
      <vt:lpstr>الفصل الثالث: إدراج السندات والصكوك</vt:lpstr>
      <vt:lpstr>الفصل الرابع: إدراج وحدات الصناديق المحلية</vt:lpstr>
      <vt:lpstr>الفصل الرابع: إدراج وحدات الصناديق المحلية</vt:lpstr>
      <vt:lpstr>الفصل الرابع: إدراج وحدات الصناديق المحلية</vt:lpstr>
      <vt:lpstr>الفصل الرابع: إدراج وحدات الصناديق المحلية</vt:lpstr>
      <vt:lpstr>الفصل الرابع: إدراج وحدات الصناديق المحلية</vt:lpstr>
      <vt:lpstr>الفصل الخامس: أحكام ختامية</vt:lpstr>
      <vt:lpstr>الملاحق</vt:lpstr>
      <vt:lpstr>التعريفات</vt:lpstr>
      <vt:lpstr>خطوات تقديم طلب الإدراج </vt:lpstr>
      <vt:lpstr>الأحكام الانتقالية</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Fatima Onaissi</cp:lastModifiedBy>
  <cp:revision>151</cp:revision>
  <cp:lastPrinted>2015-11-12T10:14:46Z</cp:lastPrinted>
  <dcterms:created xsi:type="dcterms:W3CDTF">2014-09-25T11:33:14Z</dcterms:created>
  <dcterms:modified xsi:type="dcterms:W3CDTF">2015-12-16T05:48:59Z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a7734a6d-bb7d-432f-93e1-31bfc06d45e7</vt:lpwstr>
  </property>
  <property fmtid="{D5CDD505-2E9C-101B-9397-08002B2CF9AE}" pid="3" name="CMAClassification">
    <vt:lpwstr>Internal</vt:lpwstr>
  </property>
</Properties>
</file>